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58" r:id="rId5"/>
    <p:sldId id="259" r:id="rId6"/>
    <p:sldId id="260" r:id="rId7"/>
    <p:sldId id="261" r:id="rId8"/>
    <p:sldId id="262" r:id="rId9"/>
    <p:sldId id="263" r:id="rId10"/>
    <p:sldId id="265" r:id="rId11"/>
    <p:sldId id="264" r:id="rId12"/>
    <p:sldId id="266" r:id="rId13"/>
    <p:sldId id="267" r:id="rId14"/>
    <p:sldId id="269" r:id="rId15"/>
  </p:sldIdLst>
  <p:sldSz cx="12192000" cy="6858000"/>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bragard@outlook.fr" initials="" lastIdx="1" clrIdx="0"/>
  <p:cmAuthor id="1" name="ELSA WESSBECHER" initials="EW"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D6009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20" d="100"/>
          <a:sy n="120" d="100"/>
        </p:scale>
        <p:origin x="-16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7-16T15:47:36.924" idx="4">
    <p:pos x="10" y="1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extLst>
          </p:cNvPr>
          <p:cNvSpPr>
            <a:spLocks noGrp="1"/>
          </p:cNvSpPr>
          <p:nvPr>
            <p:ph type="dt" sz="half" idx="10"/>
          </p:nvPr>
        </p:nvSpPr>
        <p:spPr/>
        <p:txBody>
          <a:bodyPr/>
          <a:lstStyle>
            <a:lvl1pPr>
              <a:defRPr/>
            </a:lvl1pPr>
          </a:lstStyle>
          <a:p>
            <a:pPr>
              <a:defRPr/>
            </a:pPr>
            <a:fld id="{0FF28D45-90D6-4D24-A28D-1E5C983999E2}" type="datetimeFigureOut">
              <a:rPr lang="fr-FR"/>
              <a:pPr>
                <a:defRPr/>
              </a:pPr>
              <a:t>17/07/2024</a:t>
            </a:fld>
            <a:endParaRPr lang="fr-FR"/>
          </a:p>
        </p:txBody>
      </p:sp>
      <p:sp>
        <p:nvSpPr>
          <p:cNvPr id="5" name="Espace réservé du pied de page 4">
            <a:extLst>
              <a:ext uri="{FF2B5EF4-FFF2-40B4-BE49-F238E27FC236}"/>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extLst>
          </p:cNvPr>
          <p:cNvSpPr>
            <a:spLocks noGrp="1"/>
          </p:cNvSpPr>
          <p:nvPr>
            <p:ph type="sldNum" sz="quarter" idx="12"/>
          </p:nvPr>
        </p:nvSpPr>
        <p:spPr/>
        <p:txBody>
          <a:bodyPr/>
          <a:lstStyle>
            <a:lvl1pPr>
              <a:defRPr/>
            </a:lvl1pPr>
          </a:lstStyle>
          <a:p>
            <a:pPr>
              <a:defRPr/>
            </a:pPr>
            <a:fld id="{C5ECD7E4-F6D4-4F70-AEB1-EB1F49CD5BBE}"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extLst>
          </p:cNvPr>
          <p:cNvSpPr>
            <a:spLocks noGrp="1"/>
          </p:cNvSpPr>
          <p:nvPr>
            <p:ph type="dt" sz="half" idx="10"/>
          </p:nvPr>
        </p:nvSpPr>
        <p:spPr/>
        <p:txBody>
          <a:bodyPr/>
          <a:lstStyle>
            <a:lvl1pPr>
              <a:defRPr/>
            </a:lvl1pPr>
          </a:lstStyle>
          <a:p>
            <a:pPr>
              <a:defRPr/>
            </a:pPr>
            <a:fld id="{A52AECA4-E938-4C17-AE60-ED497846CC73}" type="datetimeFigureOut">
              <a:rPr lang="fr-FR"/>
              <a:pPr>
                <a:defRPr/>
              </a:pPr>
              <a:t>17/07/2024</a:t>
            </a:fld>
            <a:endParaRPr lang="fr-FR"/>
          </a:p>
        </p:txBody>
      </p:sp>
      <p:sp>
        <p:nvSpPr>
          <p:cNvPr id="5" name="Espace réservé du pied de page 4">
            <a:extLst>
              <a:ext uri="{FF2B5EF4-FFF2-40B4-BE49-F238E27FC236}"/>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extLst>
          </p:cNvPr>
          <p:cNvSpPr>
            <a:spLocks noGrp="1"/>
          </p:cNvSpPr>
          <p:nvPr>
            <p:ph type="sldNum" sz="quarter" idx="12"/>
          </p:nvPr>
        </p:nvSpPr>
        <p:spPr/>
        <p:txBody>
          <a:bodyPr/>
          <a:lstStyle>
            <a:lvl1pPr>
              <a:defRPr/>
            </a:lvl1pPr>
          </a:lstStyle>
          <a:p>
            <a:pPr>
              <a:defRPr/>
            </a:pPr>
            <a:fld id="{E38BA56C-F042-41D6-8B95-118421517B39}"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extLst>
          </p:cNvPr>
          <p:cNvSpPr>
            <a:spLocks noGrp="1"/>
          </p:cNvSpPr>
          <p:nvPr>
            <p:ph type="dt" sz="half" idx="10"/>
          </p:nvPr>
        </p:nvSpPr>
        <p:spPr/>
        <p:txBody>
          <a:bodyPr/>
          <a:lstStyle>
            <a:lvl1pPr>
              <a:defRPr/>
            </a:lvl1pPr>
          </a:lstStyle>
          <a:p>
            <a:pPr>
              <a:defRPr/>
            </a:pPr>
            <a:fld id="{84C93629-A3B6-4DBB-8CBA-03A80A8A7702}" type="datetimeFigureOut">
              <a:rPr lang="fr-FR"/>
              <a:pPr>
                <a:defRPr/>
              </a:pPr>
              <a:t>17/07/2024</a:t>
            </a:fld>
            <a:endParaRPr lang="fr-FR"/>
          </a:p>
        </p:txBody>
      </p:sp>
      <p:sp>
        <p:nvSpPr>
          <p:cNvPr id="5" name="Espace réservé du pied de page 4">
            <a:extLst>
              <a:ext uri="{FF2B5EF4-FFF2-40B4-BE49-F238E27FC236}"/>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extLst>
          </p:cNvPr>
          <p:cNvSpPr>
            <a:spLocks noGrp="1"/>
          </p:cNvSpPr>
          <p:nvPr>
            <p:ph type="sldNum" sz="quarter" idx="12"/>
          </p:nvPr>
        </p:nvSpPr>
        <p:spPr/>
        <p:txBody>
          <a:bodyPr/>
          <a:lstStyle>
            <a:lvl1pPr>
              <a:defRPr/>
            </a:lvl1pPr>
          </a:lstStyle>
          <a:p>
            <a:pPr>
              <a:defRPr/>
            </a:pPr>
            <a:fld id="{0115BFAF-ACF3-451B-81BA-73B2D961FFBA}"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extLst>
          </p:cNvPr>
          <p:cNvSpPr>
            <a:spLocks noGrp="1"/>
          </p:cNvSpPr>
          <p:nvPr>
            <p:ph type="dt" sz="half" idx="10"/>
          </p:nvPr>
        </p:nvSpPr>
        <p:spPr/>
        <p:txBody>
          <a:bodyPr/>
          <a:lstStyle>
            <a:lvl1pPr>
              <a:defRPr/>
            </a:lvl1pPr>
          </a:lstStyle>
          <a:p>
            <a:pPr>
              <a:defRPr/>
            </a:pPr>
            <a:fld id="{6E5B5B58-EAC6-4B57-B8FB-CFF30F6753C2}" type="datetimeFigureOut">
              <a:rPr lang="fr-FR"/>
              <a:pPr>
                <a:defRPr/>
              </a:pPr>
              <a:t>17/07/2024</a:t>
            </a:fld>
            <a:endParaRPr lang="fr-FR"/>
          </a:p>
        </p:txBody>
      </p:sp>
      <p:sp>
        <p:nvSpPr>
          <p:cNvPr id="5" name="Espace réservé du pied de page 4">
            <a:extLst>
              <a:ext uri="{FF2B5EF4-FFF2-40B4-BE49-F238E27FC236}"/>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extLst>
          </p:cNvPr>
          <p:cNvSpPr>
            <a:spLocks noGrp="1"/>
          </p:cNvSpPr>
          <p:nvPr>
            <p:ph type="sldNum" sz="quarter" idx="12"/>
          </p:nvPr>
        </p:nvSpPr>
        <p:spPr/>
        <p:txBody>
          <a:bodyPr/>
          <a:lstStyle>
            <a:lvl1pPr>
              <a:defRPr/>
            </a:lvl1pPr>
          </a:lstStyle>
          <a:p>
            <a:pPr>
              <a:defRPr/>
            </a:pPr>
            <a:fld id="{3929469D-D0DE-4EF6-9E70-DECAF036C056}"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extLst>
          </p:cNvPr>
          <p:cNvSpPr>
            <a:spLocks noGrp="1"/>
          </p:cNvSpPr>
          <p:nvPr>
            <p:ph type="dt" sz="half" idx="10"/>
          </p:nvPr>
        </p:nvSpPr>
        <p:spPr/>
        <p:txBody>
          <a:bodyPr/>
          <a:lstStyle>
            <a:lvl1pPr>
              <a:defRPr/>
            </a:lvl1pPr>
          </a:lstStyle>
          <a:p>
            <a:pPr>
              <a:defRPr/>
            </a:pPr>
            <a:fld id="{ADD07960-BBDC-4AD7-A32B-E5DE0B9DDF77}" type="datetimeFigureOut">
              <a:rPr lang="fr-FR"/>
              <a:pPr>
                <a:defRPr/>
              </a:pPr>
              <a:t>17/07/2024</a:t>
            </a:fld>
            <a:endParaRPr lang="fr-FR"/>
          </a:p>
        </p:txBody>
      </p:sp>
      <p:sp>
        <p:nvSpPr>
          <p:cNvPr id="5" name="Espace réservé du pied de page 4">
            <a:extLst>
              <a:ext uri="{FF2B5EF4-FFF2-40B4-BE49-F238E27FC236}"/>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extLst>
          </p:cNvPr>
          <p:cNvSpPr>
            <a:spLocks noGrp="1"/>
          </p:cNvSpPr>
          <p:nvPr>
            <p:ph type="sldNum" sz="quarter" idx="12"/>
          </p:nvPr>
        </p:nvSpPr>
        <p:spPr/>
        <p:txBody>
          <a:bodyPr/>
          <a:lstStyle>
            <a:lvl1pPr>
              <a:defRPr/>
            </a:lvl1pPr>
          </a:lstStyle>
          <a:p>
            <a:pPr>
              <a:defRPr/>
            </a:pPr>
            <a:fld id="{DAFA7A27-D6A3-4E6B-AEC7-774309FB4898}"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extLst>
          </p:cNvPr>
          <p:cNvSpPr>
            <a:spLocks noGrp="1"/>
          </p:cNvSpPr>
          <p:nvPr>
            <p:ph type="dt" sz="half" idx="10"/>
          </p:nvPr>
        </p:nvSpPr>
        <p:spPr/>
        <p:txBody>
          <a:bodyPr/>
          <a:lstStyle>
            <a:lvl1pPr>
              <a:defRPr/>
            </a:lvl1pPr>
          </a:lstStyle>
          <a:p>
            <a:pPr>
              <a:defRPr/>
            </a:pPr>
            <a:fld id="{1A6AF223-140A-4A49-9D4A-60685DEBC924}" type="datetimeFigureOut">
              <a:rPr lang="fr-FR"/>
              <a:pPr>
                <a:defRPr/>
              </a:pPr>
              <a:t>17/07/2024</a:t>
            </a:fld>
            <a:endParaRPr lang="fr-FR"/>
          </a:p>
        </p:txBody>
      </p:sp>
      <p:sp>
        <p:nvSpPr>
          <p:cNvPr id="6" name="Espace réservé du pied de page 4">
            <a:extLst>
              <a:ext uri="{FF2B5EF4-FFF2-40B4-BE49-F238E27FC236}"/>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extLst>
          </p:cNvPr>
          <p:cNvSpPr>
            <a:spLocks noGrp="1"/>
          </p:cNvSpPr>
          <p:nvPr>
            <p:ph type="sldNum" sz="quarter" idx="12"/>
          </p:nvPr>
        </p:nvSpPr>
        <p:spPr/>
        <p:txBody>
          <a:bodyPr/>
          <a:lstStyle>
            <a:lvl1pPr>
              <a:defRPr/>
            </a:lvl1pPr>
          </a:lstStyle>
          <a:p>
            <a:pPr>
              <a:defRPr/>
            </a:pPr>
            <a:fld id="{4D267AB3-049C-4F0F-8C1C-BC92D5DE1C28}"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extLst>
          </p:cNvPr>
          <p:cNvSpPr>
            <a:spLocks noGrp="1"/>
          </p:cNvSpPr>
          <p:nvPr>
            <p:ph type="dt" sz="half" idx="10"/>
          </p:nvPr>
        </p:nvSpPr>
        <p:spPr/>
        <p:txBody>
          <a:bodyPr/>
          <a:lstStyle>
            <a:lvl1pPr>
              <a:defRPr/>
            </a:lvl1pPr>
          </a:lstStyle>
          <a:p>
            <a:pPr>
              <a:defRPr/>
            </a:pPr>
            <a:fld id="{80F16B03-0A00-4F0C-9F05-8EF37E4DC641}" type="datetimeFigureOut">
              <a:rPr lang="fr-FR"/>
              <a:pPr>
                <a:defRPr/>
              </a:pPr>
              <a:t>17/07/2024</a:t>
            </a:fld>
            <a:endParaRPr lang="fr-FR"/>
          </a:p>
        </p:txBody>
      </p:sp>
      <p:sp>
        <p:nvSpPr>
          <p:cNvPr id="8" name="Espace réservé du pied de page 4">
            <a:extLst>
              <a:ext uri="{FF2B5EF4-FFF2-40B4-BE49-F238E27FC236}"/>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extLst>
          </p:cNvPr>
          <p:cNvSpPr>
            <a:spLocks noGrp="1"/>
          </p:cNvSpPr>
          <p:nvPr>
            <p:ph type="sldNum" sz="quarter" idx="12"/>
          </p:nvPr>
        </p:nvSpPr>
        <p:spPr/>
        <p:txBody>
          <a:bodyPr/>
          <a:lstStyle>
            <a:lvl1pPr>
              <a:defRPr/>
            </a:lvl1pPr>
          </a:lstStyle>
          <a:p>
            <a:pPr>
              <a:defRPr/>
            </a:pPr>
            <a:fld id="{C3EAA08B-289D-46CA-86F4-0E7E09351C2E}"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title"/>
          </p:nvPr>
        </p:nvSpPr>
        <p:spPr/>
        <p:txBody>
          <a:bodyPr/>
          <a:lstStyle/>
          <a:p>
            <a:r>
              <a:rPr lang="fr-FR"/>
              <a:t>Modifiez le style du titre</a:t>
            </a:r>
          </a:p>
        </p:txBody>
      </p:sp>
      <p:sp>
        <p:nvSpPr>
          <p:cNvPr id="3" name="Espace réservé de la date 3">
            <a:extLst>
              <a:ext uri="{FF2B5EF4-FFF2-40B4-BE49-F238E27FC236}"/>
            </a:extLst>
          </p:cNvPr>
          <p:cNvSpPr>
            <a:spLocks noGrp="1"/>
          </p:cNvSpPr>
          <p:nvPr>
            <p:ph type="dt" sz="half" idx="10"/>
          </p:nvPr>
        </p:nvSpPr>
        <p:spPr/>
        <p:txBody>
          <a:bodyPr/>
          <a:lstStyle>
            <a:lvl1pPr>
              <a:defRPr/>
            </a:lvl1pPr>
          </a:lstStyle>
          <a:p>
            <a:pPr>
              <a:defRPr/>
            </a:pPr>
            <a:fld id="{6EC7C0E3-A462-47F8-AE21-8317386A75B5}" type="datetimeFigureOut">
              <a:rPr lang="fr-FR"/>
              <a:pPr>
                <a:defRPr/>
              </a:pPr>
              <a:t>17/07/2024</a:t>
            </a:fld>
            <a:endParaRPr lang="fr-FR"/>
          </a:p>
        </p:txBody>
      </p:sp>
      <p:sp>
        <p:nvSpPr>
          <p:cNvPr id="4" name="Espace réservé du pied de page 4">
            <a:extLst>
              <a:ext uri="{FF2B5EF4-FFF2-40B4-BE49-F238E27FC236}"/>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extLst>
          </p:cNvPr>
          <p:cNvSpPr>
            <a:spLocks noGrp="1"/>
          </p:cNvSpPr>
          <p:nvPr>
            <p:ph type="sldNum" sz="quarter" idx="12"/>
          </p:nvPr>
        </p:nvSpPr>
        <p:spPr/>
        <p:txBody>
          <a:bodyPr/>
          <a:lstStyle>
            <a:lvl1pPr>
              <a:defRPr/>
            </a:lvl1pPr>
          </a:lstStyle>
          <a:p>
            <a:pPr>
              <a:defRPr/>
            </a:pPr>
            <a:fld id="{5A09EDBC-FDC5-4172-8319-A0149F8B8343}"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extLst>
          </p:cNvPr>
          <p:cNvSpPr>
            <a:spLocks noGrp="1"/>
          </p:cNvSpPr>
          <p:nvPr>
            <p:ph type="dt" sz="half" idx="10"/>
          </p:nvPr>
        </p:nvSpPr>
        <p:spPr/>
        <p:txBody>
          <a:bodyPr/>
          <a:lstStyle>
            <a:lvl1pPr>
              <a:defRPr/>
            </a:lvl1pPr>
          </a:lstStyle>
          <a:p>
            <a:pPr>
              <a:defRPr/>
            </a:pPr>
            <a:fld id="{40A1BD71-13B2-49BB-AB27-60058275229F}" type="datetimeFigureOut">
              <a:rPr lang="fr-FR"/>
              <a:pPr>
                <a:defRPr/>
              </a:pPr>
              <a:t>17/07/2024</a:t>
            </a:fld>
            <a:endParaRPr lang="fr-FR"/>
          </a:p>
        </p:txBody>
      </p:sp>
      <p:sp>
        <p:nvSpPr>
          <p:cNvPr id="3" name="Espace réservé du pied de page 4">
            <a:extLst>
              <a:ext uri="{FF2B5EF4-FFF2-40B4-BE49-F238E27FC236}"/>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extLst>
          </p:cNvPr>
          <p:cNvSpPr>
            <a:spLocks noGrp="1"/>
          </p:cNvSpPr>
          <p:nvPr>
            <p:ph type="sldNum" sz="quarter" idx="12"/>
          </p:nvPr>
        </p:nvSpPr>
        <p:spPr/>
        <p:txBody>
          <a:bodyPr/>
          <a:lstStyle>
            <a:lvl1pPr>
              <a:defRPr/>
            </a:lvl1pPr>
          </a:lstStyle>
          <a:p>
            <a:pPr>
              <a:defRPr/>
            </a:pPr>
            <a:fld id="{66A3EE72-BF05-4FE7-B82E-8B264E40E910}"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extLst>
          </p:cNvPr>
          <p:cNvSpPr>
            <a:spLocks noGrp="1"/>
          </p:cNvSpPr>
          <p:nvPr>
            <p:ph type="dt" sz="half" idx="10"/>
          </p:nvPr>
        </p:nvSpPr>
        <p:spPr/>
        <p:txBody>
          <a:bodyPr/>
          <a:lstStyle>
            <a:lvl1pPr>
              <a:defRPr/>
            </a:lvl1pPr>
          </a:lstStyle>
          <a:p>
            <a:pPr>
              <a:defRPr/>
            </a:pPr>
            <a:fld id="{3642EAC7-F4DA-476F-A24B-01C987385FB1}" type="datetimeFigureOut">
              <a:rPr lang="fr-FR"/>
              <a:pPr>
                <a:defRPr/>
              </a:pPr>
              <a:t>17/07/2024</a:t>
            </a:fld>
            <a:endParaRPr lang="fr-FR"/>
          </a:p>
        </p:txBody>
      </p:sp>
      <p:sp>
        <p:nvSpPr>
          <p:cNvPr id="6" name="Espace réservé du pied de page 4">
            <a:extLst>
              <a:ext uri="{FF2B5EF4-FFF2-40B4-BE49-F238E27FC236}"/>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extLst>
          </p:cNvPr>
          <p:cNvSpPr>
            <a:spLocks noGrp="1"/>
          </p:cNvSpPr>
          <p:nvPr>
            <p:ph type="sldNum" sz="quarter" idx="12"/>
          </p:nvPr>
        </p:nvSpPr>
        <p:spPr/>
        <p:txBody>
          <a:bodyPr/>
          <a:lstStyle>
            <a:lvl1pPr>
              <a:defRPr/>
            </a:lvl1pPr>
          </a:lstStyle>
          <a:p>
            <a:pPr>
              <a:defRPr/>
            </a:pPr>
            <a:fld id="{0E6ECA0A-3E9C-4DA9-A23A-7D5D812AF376}"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extLst>
          </p:cNvPr>
          <p:cNvSpPr>
            <a:spLocks noGrp="1"/>
          </p:cNvSpPr>
          <p:nvPr>
            <p:ph type="dt" sz="half" idx="10"/>
          </p:nvPr>
        </p:nvSpPr>
        <p:spPr/>
        <p:txBody>
          <a:bodyPr/>
          <a:lstStyle>
            <a:lvl1pPr>
              <a:defRPr/>
            </a:lvl1pPr>
          </a:lstStyle>
          <a:p>
            <a:pPr>
              <a:defRPr/>
            </a:pPr>
            <a:fld id="{E184C093-DE51-4441-A04A-953DEB85B3FF}" type="datetimeFigureOut">
              <a:rPr lang="fr-FR"/>
              <a:pPr>
                <a:defRPr/>
              </a:pPr>
              <a:t>17/07/2024</a:t>
            </a:fld>
            <a:endParaRPr lang="fr-FR"/>
          </a:p>
        </p:txBody>
      </p:sp>
      <p:sp>
        <p:nvSpPr>
          <p:cNvPr id="6" name="Espace réservé du pied de page 4">
            <a:extLst>
              <a:ext uri="{FF2B5EF4-FFF2-40B4-BE49-F238E27FC236}"/>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extLst>
          </p:cNvPr>
          <p:cNvSpPr>
            <a:spLocks noGrp="1"/>
          </p:cNvSpPr>
          <p:nvPr>
            <p:ph type="sldNum" sz="quarter" idx="12"/>
          </p:nvPr>
        </p:nvSpPr>
        <p:spPr/>
        <p:txBody>
          <a:bodyPr/>
          <a:lstStyle>
            <a:lvl1pPr>
              <a:defRPr/>
            </a:lvl1pPr>
          </a:lstStyle>
          <a:p>
            <a:pPr>
              <a:defRPr/>
            </a:pPr>
            <a:fld id="{EA9C2EE6-4A97-4850-BCF3-97244D2F7598}"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1027" name="Espace réservé du texte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a:extLst>
              <a:ext uri="{FF2B5EF4-FFF2-40B4-BE49-F238E27FC236}"/>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B5E10E0-6D59-4603-A035-10048F4F2660}" type="datetimeFigureOut">
              <a:rPr lang="fr-FR"/>
              <a:pPr>
                <a:defRPr/>
              </a:pPr>
              <a:t>17/07/2024</a:t>
            </a:fld>
            <a:endParaRPr lang="fr-FR"/>
          </a:p>
        </p:txBody>
      </p:sp>
      <p:sp>
        <p:nvSpPr>
          <p:cNvPr id="5" name="Espace réservé du pied de page 4">
            <a:extLst>
              <a:ext uri="{FF2B5EF4-FFF2-40B4-BE49-F238E27FC236}"/>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a:extLst>
              <a:ext uri="{FF2B5EF4-FFF2-40B4-BE49-F238E27FC236}"/>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EAE8DE9-8C42-401E-8ADE-60ED4809F7B8}"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re 1"/>
          <p:cNvSpPr>
            <a:spLocks noGrp="1"/>
          </p:cNvSpPr>
          <p:nvPr>
            <p:ph type="ctrTitle"/>
          </p:nvPr>
        </p:nvSpPr>
        <p:spPr/>
        <p:txBody>
          <a:bodyPr/>
          <a:lstStyle/>
          <a:p>
            <a:r>
              <a:rPr lang="fr-FR" b="1" smtClean="0">
                <a:solidFill>
                  <a:srgbClr val="D60093"/>
                </a:solidFill>
              </a:rPr>
              <a:t>Liste d’attente commune</a:t>
            </a:r>
          </a:p>
        </p:txBody>
      </p:sp>
      <p:sp>
        <p:nvSpPr>
          <p:cNvPr id="13314" name="Sous-titre 2"/>
          <p:cNvSpPr>
            <a:spLocks noGrp="1"/>
          </p:cNvSpPr>
          <p:nvPr>
            <p:ph type="subTitle" idx="1"/>
          </p:nvPr>
        </p:nvSpPr>
        <p:spPr/>
        <p:txBody>
          <a:bodyPr/>
          <a:lstStyle/>
          <a:p>
            <a:r>
              <a:rPr lang="fr-FR" smtClean="0">
                <a:solidFill>
                  <a:srgbClr val="00B0F0"/>
                </a:solidFill>
              </a:rPr>
              <a:t>Tutoriel utilisateur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Image 2"/>
          <p:cNvPicPr>
            <a:picLocks noChangeAspect="1"/>
          </p:cNvPicPr>
          <p:nvPr/>
        </p:nvPicPr>
        <p:blipFill>
          <a:blip r:embed="rId2"/>
          <a:srcRect/>
          <a:stretch>
            <a:fillRect/>
          </a:stretch>
        </p:blipFill>
        <p:spPr bwMode="auto">
          <a:xfrm>
            <a:off x="127000" y="377825"/>
            <a:ext cx="11684000" cy="5257800"/>
          </a:xfrm>
          <a:prstGeom prst="rect">
            <a:avLst/>
          </a:prstGeom>
          <a:noFill/>
          <a:ln w="9525">
            <a:noFill/>
            <a:miter lim="800000"/>
            <a:headEnd/>
            <a:tailEnd/>
          </a:ln>
        </p:spPr>
      </p:pic>
      <p:sp>
        <p:nvSpPr>
          <p:cNvPr id="5" name="Flèche : courbe vers le bas 4">
            <a:extLst>
              <a:ext uri="{FF2B5EF4-FFF2-40B4-BE49-F238E27FC236}"/>
            </a:extLst>
          </p:cNvPr>
          <p:cNvSpPr/>
          <p:nvPr/>
        </p:nvSpPr>
        <p:spPr>
          <a:xfrm rot="18419983">
            <a:off x="2431257" y="1146969"/>
            <a:ext cx="1858962" cy="679450"/>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pic>
        <p:nvPicPr>
          <p:cNvPr id="22531" name="Image 6"/>
          <p:cNvPicPr>
            <a:picLocks noChangeAspect="1"/>
          </p:cNvPicPr>
          <p:nvPr/>
        </p:nvPicPr>
        <p:blipFill>
          <a:blip r:embed="rId3"/>
          <a:srcRect/>
          <a:stretch>
            <a:fillRect/>
          </a:stretch>
        </p:blipFill>
        <p:spPr bwMode="auto">
          <a:xfrm>
            <a:off x="4360863" y="1162050"/>
            <a:ext cx="4076700" cy="1147763"/>
          </a:xfrm>
          <a:prstGeom prst="rect">
            <a:avLst/>
          </a:prstGeom>
          <a:noFill/>
          <a:ln w="9525">
            <a:noFill/>
            <a:miter lim="800000"/>
            <a:headEnd/>
            <a:tailEnd/>
          </a:ln>
        </p:spPr>
      </p:pic>
      <p:sp>
        <p:nvSpPr>
          <p:cNvPr id="22532" name="ZoneTexte 7"/>
          <p:cNvSpPr txBox="1">
            <a:spLocks noChangeArrowheads="1"/>
          </p:cNvSpPr>
          <p:nvPr/>
        </p:nvSpPr>
        <p:spPr bwMode="auto">
          <a:xfrm>
            <a:off x="4191000" y="871538"/>
            <a:ext cx="4030663" cy="369887"/>
          </a:xfrm>
          <a:prstGeom prst="rect">
            <a:avLst/>
          </a:prstGeom>
          <a:noFill/>
          <a:ln w="9525">
            <a:noFill/>
            <a:miter lim="800000"/>
            <a:headEnd/>
            <a:tailEnd/>
          </a:ln>
        </p:spPr>
        <p:txBody>
          <a:bodyPr>
            <a:spAutoFit/>
          </a:bodyPr>
          <a:lstStyle/>
          <a:p>
            <a:r>
              <a:rPr lang="fr-FR">
                <a:latin typeface="Calibri" pitchFamily="34" charset="0"/>
              </a:rPr>
              <a:t>Filtrer les demandes par état </a:t>
            </a:r>
          </a:p>
        </p:txBody>
      </p:sp>
      <p:sp>
        <p:nvSpPr>
          <p:cNvPr id="9" name="Flèche : courbe vers la droite 8">
            <a:extLst>
              <a:ext uri="{FF2B5EF4-FFF2-40B4-BE49-F238E27FC236}"/>
            </a:extLst>
          </p:cNvPr>
          <p:cNvSpPr/>
          <p:nvPr/>
        </p:nvSpPr>
        <p:spPr>
          <a:xfrm rot="19357120">
            <a:off x="1504950" y="3771900"/>
            <a:ext cx="736600" cy="263525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22534" name="ZoneTexte 9"/>
          <p:cNvSpPr txBox="1">
            <a:spLocks noChangeArrowheads="1"/>
          </p:cNvSpPr>
          <p:nvPr/>
        </p:nvSpPr>
        <p:spPr bwMode="auto">
          <a:xfrm>
            <a:off x="2865438" y="5556250"/>
            <a:ext cx="4711700" cy="923925"/>
          </a:xfrm>
          <a:prstGeom prst="rect">
            <a:avLst/>
          </a:prstGeom>
          <a:noFill/>
          <a:ln w="9525">
            <a:noFill/>
            <a:miter lim="800000"/>
            <a:headEnd/>
            <a:tailEnd/>
          </a:ln>
        </p:spPr>
        <p:txBody>
          <a:bodyPr>
            <a:spAutoFit/>
          </a:bodyPr>
          <a:lstStyle/>
          <a:p>
            <a:r>
              <a:rPr lang="fr-FR">
                <a:latin typeface="Calibri" pitchFamily="34" charset="0"/>
              </a:rPr>
              <a:t>Organiser les demandes en fonction de la date, de l’âge, de la provenance. Il vous suffit de cliquer sur les 2 flèches. </a:t>
            </a:r>
          </a:p>
        </p:txBody>
      </p:sp>
      <p:sp>
        <p:nvSpPr>
          <p:cNvPr id="11" name="Flèche : courbe vers le haut 10">
            <a:extLst>
              <a:ext uri="{FF2B5EF4-FFF2-40B4-BE49-F238E27FC236}"/>
            </a:extLst>
          </p:cNvPr>
          <p:cNvSpPr/>
          <p:nvPr/>
        </p:nvSpPr>
        <p:spPr>
          <a:xfrm rot="15623476">
            <a:off x="11079163" y="2789237"/>
            <a:ext cx="1092200" cy="708025"/>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22536" name="ZoneTexte 11"/>
          <p:cNvSpPr txBox="1">
            <a:spLocks noChangeArrowheads="1"/>
          </p:cNvSpPr>
          <p:nvPr/>
        </p:nvSpPr>
        <p:spPr bwMode="auto">
          <a:xfrm>
            <a:off x="9136063" y="2636838"/>
            <a:ext cx="2176462" cy="369887"/>
          </a:xfrm>
          <a:prstGeom prst="rect">
            <a:avLst/>
          </a:prstGeom>
          <a:noFill/>
          <a:ln w="9525">
            <a:noFill/>
            <a:miter lim="800000"/>
            <a:headEnd/>
            <a:tailEnd/>
          </a:ln>
        </p:spPr>
        <p:txBody>
          <a:bodyPr>
            <a:spAutoFit/>
          </a:bodyPr>
          <a:lstStyle/>
          <a:p>
            <a:r>
              <a:rPr lang="fr-FR">
                <a:latin typeface="Calibri" pitchFamily="34" charset="0"/>
              </a:rPr>
              <a:t>Filtrer par mots-clés</a:t>
            </a:r>
          </a:p>
        </p:txBody>
      </p:sp>
      <p:sp>
        <p:nvSpPr>
          <p:cNvPr id="14" name="Organigramme : Document 13">
            <a:extLst>
              <a:ext uri="{FF2B5EF4-FFF2-40B4-BE49-F238E27FC236}"/>
            </a:extLst>
          </p:cNvPr>
          <p:cNvSpPr/>
          <p:nvPr/>
        </p:nvSpPr>
        <p:spPr>
          <a:xfrm>
            <a:off x="7502525" y="5649913"/>
            <a:ext cx="3648075" cy="1039812"/>
          </a:xfrm>
          <a:prstGeom prst="flowChartDocumen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2538" name="ZoneTexte 14"/>
          <p:cNvSpPr txBox="1">
            <a:spLocks noChangeArrowheads="1"/>
          </p:cNvSpPr>
          <p:nvPr/>
        </p:nvSpPr>
        <p:spPr bwMode="auto">
          <a:xfrm>
            <a:off x="7678738" y="5791200"/>
            <a:ext cx="3300412" cy="646113"/>
          </a:xfrm>
          <a:prstGeom prst="rect">
            <a:avLst/>
          </a:prstGeom>
          <a:noFill/>
          <a:ln w="9525">
            <a:noFill/>
            <a:miter lim="800000"/>
            <a:headEnd/>
            <a:tailEnd/>
          </a:ln>
        </p:spPr>
        <p:txBody>
          <a:bodyPr>
            <a:spAutoFit/>
          </a:bodyPr>
          <a:lstStyle/>
          <a:p>
            <a:r>
              <a:rPr lang="fr-FR" i="1">
                <a:solidFill>
                  <a:srgbClr val="FF0000"/>
                </a:solidFill>
                <a:latin typeface="Calibri" pitchFamily="34" charset="0"/>
              </a:rPr>
              <a:t>NB : nous vous conseillons d’utiliser 2 filtres maximum.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re 1"/>
          <p:cNvSpPr>
            <a:spLocks noGrp="1"/>
          </p:cNvSpPr>
          <p:nvPr>
            <p:ph type="title"/>
          </p:nvPr>
        </p:nvSpPr>
        <p:spPr/>
        <p:txBody>
          <a:bodyPr/>
          <a:lstStyle/>
          <a:p>
            <a:r>
              <a:rPr lang="fr-FR" b="1" u="sng" smtClean="0">
                <a:solidFill>
                  <a:srgbClr val="D60093"/>
                </a:solidFill>
              </a:rPr>
              <a:t>Consulter la liste d’attente commune</a:t>
            </a:r>
          </a:p>
        </p:txBody>
      </p:sp>
      <p:pic>
        <p:nvPicPr>
          <p:cNvPr id="23554" name="Image 2"/>
          <p:cNvPicPr>
            <a:picLocks noChangeAspect="1"/>
          </p:cNvPicPr>
          <p:nvPr/>
        </p:nvPicPr>
        <p:blipFill>
          <a:blip r:embed="rId2"/>
          <a:srcRect/>
          <a:stretch>
            <a:fillRect/>
          </a:stretch>
        </p:blipFill>
        <p:spPr bwMode="auto">
          <a:xfrm>
            <a:off x="1182688" y="2398713"/>
            <a:ext cx="9521825" cy="1316037"/>
          </a:xfrm>
          <a:prstGeom prst="rect">
            <a:avLst/>
          </a:prstGeom>
          <a:noFill/>
          <a:ln w="9525">
            <a:noFill/>
            <a:miter lim="800000"/>
            <a:headEnd/>
            <a:tailEnd/>
          </a:ln>
        </p:spPr>
      </p:pic>
      <p:sp>
        <p:nvSpPr>
          <p:cNvPr id="4" name="Flèche : bas 3">
            <a:extLst>
              <a:ext uri="{FF2B5EF4-FFF2-40B4-BE49-F238E27FC236}"/>
            </a:extLst>
          </p:cNvPr>
          <p:cNvSpPr/>
          <p:nvPr/>
        </p:nvSpPr>
        <p:spPr>
          <a:xfrm>
            <a:off x="4699000" y="1622425"/>
            <a:ext cx="525463" cy="70326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23556" name="Image 7"/>
          <p:cNvPicPr>
            <a:picLocks noChangeAspect="1"/>
          </p:cNvPicPr>
          <p:nvPr/>
        </p:nvPicPr>
        <p:blipFill>
          <a:blip r:embed="rId3"/>
          <a:srcRect/>
          <a:stretch>
            <a:fillRect/>
          </a:stretch>
        </p:blipFill>
        <p:spPr bwMode="auto">
          <a:xfrm>
            <a:off x="1182688" y="3582988"/>
            <a:ext cx="6042025" cy="2665412"/>
          </a:xfrm>
          <a:prstGeom prst="rect">
            <a:avLst/>
          </a:prstGeom>
          <a:noFill/>
          <a:ln w="9525">
            <a:noFill/>
            <a:miter lim="800000"/>
            <a:headEnd/>
            <a:tailEnd/>
          </a:ln>
        </p:spPr>
      </p:pic>
      <p:sp>
        <p:nvSpPr>
          <p:cNvPr id="9" name="Organigramme : Document 8">
            <a:extLst>
              <a:ext uri="{FF2B5EF4-FFF2-40B4-BE49-F238E27FC236}"/>
            </a:extLst>
          </p:cNvPr>
          <p:cNvSpPr/>
          <p:nvPr/>
        </p:nvSpPr>
        <p:spPr>
          <a:xfrm>
            <a:off x="7704138" y="3582988"/>
            <a:ext cx="3649662" cy="2505075"/>
          </a:xfrm>
          <a:prstGeom prst="flowChartDocumen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3558" name="ZoneTexte 9"/>
          <p:cNvSpPr txBox="1">
            <a:spLocks noChangeArrowheads="1"/>
          </p:cNvSpPr>
          <p:nvPr/>
        </p:nvSpPr>
        <p:spPr bwMode="auto">
          <a:xfrm>
            <a:off x="7805738" y="3582988"/>
            <a:ext cx="3489325" cy="2289175"/>
          </a:xfrm>
          <a:prstGeom prst="rect">
            <a:avLst/>
          </a:prstGeom>
          <a:noFill/>
          <a:ln w="9525">
            <a:noFill/>
            <a:miter lim="800000"/>
            <a:headEnd/>
            <a:tailEnd/>
          </a:ln>
        </p:spPr>
        <p:txBody>
          <a:bodyPr>
            <a:spAutoFit/>
          </a:bodyPr>
          <a:lstStyle/>
          <a:p>
            <a:r>
              <a:rPr lang="fr-FR">
                <a:latin typeface="Calibri" pitchFamily="34" charset="0"/>
              </a:rPr>
              <a:t>Lorsque tous les orthophonistes d’un secteur ont reçu la demande sans pouvoir l’accepter dans l’immédiat, cette dernière est versée sur la LAC.</a:t>
            </a:r>
          </a:p>
          <a:p>
            <a:r>
              <a:rPr lang="fr-FR">
                <a:latin typeface="Calibri" pitchFamily="34" charset="0"/>
              </a:rPr>
              <a:t>Tous les deux mois, le demandeur de soins sera invité à actualiser sa demande.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Image 4"/>
          <p:cNvPicPr>
            <a:picLocks noChangeAspect="1"/>
          </p:cNvPicPr>
          <p:nvPr/>
        </p:nvPicPr>
        <p:blipFill>
          <a:blip r:embed="rId2"/>
          <a:srcRect/>
          <a:stretch>
            <a:fillRect/>
          </a:stretch>
        </p:blipFill>
        <p:spPr bwMode="auto">
          <a:xfrm>
            <a:off x="231775" y="841375"/>
            <a:ext cx="11728450" cy="5175250"/>
          </a:xfrm>
          <a:prstGeom prst="rect">
            <a:avLst/>
          </a:prstGeom>
          <a:noFill/>
          <a:ln w="9525">
            <a:noFill/>
            <a:miter lim="800000"/>
            <a:headEnd/>
            <a:tailEnd/>
          </a:ln>
        </p:spPr>
      </p:pic>
      <p:sp>
        <p:nvSpPr>
          <p:cNvPr id="7" name="Flèche : courbe vers le haut 6">
            <a:extLst>
              <a:ext uri="{FF2B5EF4-FFF2-40B4-BE49-F238E27FC236}"/>
            </a:extLst>
          </p:cNvPr>
          <p:cNvSpPr/>
          <p:nvPr/>
        </p:nvSpPr>
        <p:spPr>
          <a:xfrm rot="1280861">
            <a:off x="1828800" y="2387600"/>
            <a:ext cx="1252538" cy="592138"/>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pic>
        <p:nvPicPr>
          <p:cNvPr id="24579" name="Image 8"/>
          <p:cNvPicPr>
            <a:picLocks noChangeAspect="1"/>
          </p:cNvPicPr>
          <p:nvPr/>
        </p:nvPicPr>
        <p:blipFill>
          <a:blip r:embed="rId3"/>
          <a:srcRect/>
          <a:stretch>
            <a:fillRect/>
          </a:stretch>
        </p:blipFill>
        <p:spPr bwMode="auto">
          <a:xfrm>
            <a:off x="4914900" y="2381250"/>
            <a:ext cx="2227263" cy="1149350"/>
          </a:xfrm>
          <a:prstGeom prst="rect">
            <a:avLst/>
          </a:prstGeom>
          <a:noFill/>
          <a:ln w="9525">
            <a:noFill/>
            <a:miter lim="800000"/>
            <a:headEnd/>
            <a:tailEnd/>
          </a:ln>
        </p:spPr>
      </p:pic>
      <p:sp>
        <p:nvSpPr>
          <p:cNvPr id="24580" name="ZoneTexte 9"/>
          <p:cNvSpPr txBox="1">
            <a:spLocks noChangeArrowheads="1"/>
          </p:cNvSpPr>
          <p:nvPr/>
        </p:nvSpPr>
        <p:spPr bwMode="auto">
          <a:xfrm>
            <a:off x="2979738" y="1955800"/>
            <a:ext cx="3217862" cy="646113"/>
          </a:xfrm>
          <a:prstGeom prst="rect">
            <a:avLst/>
          </a:prstGeom>
          <a:noFill/>
          <a:ln w="9525">
            <a:noFill/>
            <a:miter lim="800000"/>
            <a:headEnd/>
            <a:tailEnd/>
          </a:ln>
        </p:spPr>
        <p:txBody>
          <a:bodyPr>
            <a:spAutoFit/>
          </a:bodyPr>
          <a:lstStyle/>
          <a:p>
            <a:r>
              <a:rPr lang="fr-FR" sz="1200">
                <a:latin typeface="Calibri" pitchFamily="34" charset="0"/>
              </a:rPr>
              <a:t>Les orthophonistes exerçant en zone limitrophe peuvent consulter les demandes émanant des autres régions</a:t>
            </a:r>
          </a:p>
        </p:txBody>
      </p:sp>
      <p:sp>
        <p:nvSpPr>
          <p:cNvPr id="11" name="Flèche : droite 10">
            <a:extLst>
              <a:ext uri="{FF2B5EF4-FFF2-40B4-BE49-F238E27FC236}"/>
            </a:extLst>
          </p:cNvPr>
          <p:cNvSpPr/>
          <p:nvPr/>
        </p:nvSpPr>
        <p:spPr>
          <a:xfrm>
            <a:off x="482600" y="6135688"/>
            <a:ext cx="609600" cy="4349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4582" name="ZoneTexte 11"/>
          <p:cNvSpPr txBox="1">
            <a:spLocks noChangeArrowheads="1"/>
          </p:cNvSpPr>
          <p:nvPr/>
        </p:nvSpPr>
        <p:spPr bwMode="auto">
          <a:xfrm>
            <a:off x="1328738" y="6121400"/>
            <a:ext cx="8526462" cy="369888"/>
          </a:xfrm>
          <a:prstGeom prst="rect">
            <a:avLst/>
          </a:prstGeom>
          <a:noFill/>
          <a:ln w="9525">
            <a:noFill/>
            <a:miter lim="800000"/>
            <a:headEnd/>
            <a:tailEnd/>
          </a:ln>
        </p:spPr>
        <p:txBody>
          <a:bodyPr>
            <a:spAutoFit/>
          </a:bodyPr>
          <a:lstStyle/>
          <a:p>
            <a:r>
              <a:rPr lang="fr-FR">
                <a:latin typeface="Calibri" pitchFamily="34" charset="0"/>
              </a:rPr>
              <a:t>L’utilisation des filtres est identique à celle mentionnée précédemment</a:t>
            </a:r>
          </a:p>
        </p:txBody>
      </p:sp>
      <p:sp>
        <p:nvSpPr>
          <p:cNvPr id="13" name="Flèche : courbe vers le haut 12">
            <a:extLst>
              <a:ext uri="{FF2B5EF4-FFF2-40B4-BE49-F238E27FC236}"/>
            </a:extLst>
          </p:cNvPr>
          <p:cNvSpPr/>
          <p:nvPr/>
        </p:nvSpPr>
        <p:spPr>
          <a:xfrm rot="20779760">
            <a:off x="9393238" y="5113338"/>
            <a:ext cx="957262" cy="339725"/>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24584" name="ZoneTexte 13"/>
          <p:cNvSpPr txBox="1">
            <a:spLocks noChangeArrowheads="1"/>
          </p:cNvSpPr>
          <p:nvPr/>
        </p:nvSpPr>
        <p:spPr bwMode="auto">
          <a:xfrm>
            <a:off x="7399338" y="4808538"/>
            <a:ext cx="2455862" cy="369887"/>
          </a:xfrm>
          <a:prstGeom prst="rect">
            <a:avLst/>
          </a:prstGeom>
          <a:noFill/>
          <a:ln w="9525">
            <a:noFill/>
            <a:miter lim="800000"/>
            <a:headEnd/>
            <a:tailEnd/>
          </a:ln>
        </p:spPr>
        <p:txBody>
          <a:bodyPr>
            <a:spAutoFit/>
          </a:bodyPr>
          <a:lstStyle/>
          <a:p>
            <a:r>
              <a:rPr lang="fr-FR">
                <a:latin typeface="Calibri" pitchFamily="34" charset="0"/>
              </a:rPr>
              <a:t>Consulter une demande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1"/>
          <p:cNvSpPr>
            <a:spLocks noGrp="1"/>
          </p:cNvSpPr>
          <p:nvPr>
            <p:ph type="title"/>
          </p:nvPr>
        </p:nvSpPr>
        <p:spPr/>
        <p:txBody>
          <a:bodyPr/>
          <a:lstStyle/>
          <a:p>
            <a:r>
              <a:rPr lang="fr-FR" b="1" u="sng" smtClean="0">
                <a:solidFill>
                  <a:srgbClr val="D60093"/>
                </a:solidFill>
              </a:rPr>
              <a:t>Consulter une demande</a:t>
            </a:r>
          </a:p>
        </p:txBody>
      </p:sp>
      <p:pic>
        <p:nvPicPr>
          <p:cNvPr id="25602" name="Image 3"/>
          <p:cNvPicPr>
            <a:picLocks noChangeAspect="1"/>
          </p:cNvPicPr>
          <p:nvPr/>
        </p:nvPicPr>
        <p:blipFill>
          <a:blip r:embed="rId2"/>
          <a:srcRect/>
          <a:stretch>
            <a:fillRect/>
          </a:stretch>
        </p:blipFill>
        <p:spPr bwMode="auto">
          <a:xfrm>
            <a:off x="1354138" y="4089400"/>
            <a:ext cx="4632325" cy="2300288"/>
          </a:xfrm>
          <a:prstGeom prst="rect">
            <a:avLst/>
          </a:prstGeom>
          <a:noFill/>
          <a:ln w="9525">
            <a:noFill/>
            <a:miter lim="800000"/>
            <a:headEnd/>
            <a:tailEnd/>
          </a:ln>
        </p:spPr>
      </p:pic>
      <p:pic>
        <p:nvPicPr>
          <p:cNvPr id="25603" name="Image 5"/>
          <p:cNvPicPr>
            <a:picLocks noChangeAspect="1"/>
          </p:cNvPicPr>
          <p:nvPr/>
        </p:nvPicPr>
        <p:blipFill>
          <a:blip r:embed="rId3"/>
          <a:srcRect/>
          <a:stretch>
            <a:fillRect/>
          </a:stretch>
        </p:blipFill>
        <p:spPr bwMode="auto">
          <a:xfrm>
            <a:off x="1354138" y="1406525"/>
            <a:ext cx="4632325" cy="2578100"/>
          </a:xfrm>
          <a:prstGeom prst="rect">
            <a:avLst/>
          </a:prstGeom>
          <a:noFill/>
          <a:ln w="9525">
            <a:noFill/>
            <a:miter lim="800000"/>
            <a:headEnd/>
            <a:tailEnd/>
          </a:ln>
        </p:spPr>
      </p:pic>
      <p:sp>
        <p:nvSpPr>
          <p:cNvPr id="7" name="Organigramme : Document 6">
            <a:extLst>
              <a:ext uri="{FF2B5EF4-FFF2-40B4-BE49-F238E27FC236}"/>
            </a:extLst>
          </p:cNvPr>
          <p:cNvSpPr/>
          <p:nvPr/>
        </p:nvSpPr>
        <p:spPr>
          <a:xfrm>
            <a:off x="6418263" y="1406525"/>
            <a:ext cx="4554537" cy="2217738"/>
          </a:xfrm>
          <a:prstGeom prst="flowChartDocumen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Organigramme : Document 8">
            <a:extLst>
              <a:ext uri="{FF2B5EF4-FFF2-40B4-BE49-F238E27FC236}"/>
            </a:extLst>
          </p:cNvPr>
          <p:cNvSpPr/>
          <p:nvPr/>
        </p:nvSpPr>
        <p:spPr>
          <a:xfrm>
            <a:off x="6418263" y="3992563"/>
            <a:ext cx="4554537" cy="2217737"/>
          </a:xfrm>
          <a:prstGeom prst="flowChartDocumen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endParaRPr lang="fr-FR">
              <a:solidFill>
                <a:srgbClr val="FFFFFF"/>
              </a:solidFill>
              <a:cs typeface="Arial" charset="0"/>
            </a:endParaRPr>
          </a:p>
          <a:p>
            <a:r>
              <a:rPr lang="fr-FR" b="1">
                <a:solidFill>
                  <a:srgbClr val="C00000"/>
                </a:solidFill>
                <a:cs typeface="Arial" charset="0"/>
              </a:rPr>
              <a:t>Refuser la demande:</a:t>
            </a:r>
          </a:p>
          <a:p>
            <a:r>
              <a:rPr lang="fr-FR">
                <a:solidFill>
                  <a:schemeClr val="tx1"/>
                </a:solidFill>
                <a:cs typeface="Arial" charset="0"/>
              </a:rPr>
              <a:t>Vous devrez motiver les raisons de votre refus en sélectionnant le motif dans le menu déroulant. </a:t>
            </a:r>
            <a:r>
              <a:rPr lang="fr-FR" sz="1200" i="1">
                <a:solidFill>
                  <a:schemeClr val="tx1"/>
                </a:solidFill>
                <a:cs typeface="Arial" charset="0"/>
              </a:rPr>
              <a:t>Cela nous permet de mettre en évidence la problématique de l’accès aux soins en orthophonie.</a:t>
            </a:r>
          </a:p>
          <a:p>
            <a:r>
              <a:rPr lang="fr-FR">
                <a:solidFill>
                  <a:schemeClr val="tx1"/>
                </a:solidFill>
                <a:cs typeface="Arial" charset="0"/>
              </a:rPr>
              <a:t>Une demande refusée dans un premier temps peut à tout moment être consultée et acceptée par la suite.</a:t>
            </a:r>
          </a:p>
        </p:txBody>
      </p:sp>
      <p:sp>
        <p:nvSpPr>
          <p:cNvPr id="10" name="ZoneTexte 9">
            <a:extLst>
              <a:ext uri="{FF2B5EF4-FFF2-40B4-BE49-F238E27FC236}"/>
            </a:extLst>
          </p:cNvPr>
          <p:cNvSpPr txBox="1"/>
          <p:nvPr/>
        </p:nvSpPr>
        <p:spPr>
          <a:xfrm>
            <a:off x="6502400" y="1473200"/>
            <a:ext cx="4335463" cy="1754188"/>
          </a:xfrm>
          <a:prstGeom prst="rect">
            <a:avLst/>
          </a:prstGeom>
          <a:noFill/>
        </p:spPr>
        <p:txBody>
          <a:bodyPr>
            <a:spAutoFit/>
          </a:bodyPr>
          <a:lstStyle/>
          <a:p>
            <a:pPr fontAlgn="auto">
              <a:spcBef>
                <a:spcPts val="0"/>
              </a:spcBef>
              <a:spcAft>
                <a:spcPts val="0"/>
              </a:spcAft>
              <a:defRPr/>
            </a:pPr>
            <a:r>
              <a:rPr lang="fr-FR" b="1" dirty="0">
                <a:solidFill>
                  <a:schemeClr val="accent5">
                    <a:lumMod val="50000"/>
                  </a:schemeClr>
                </a:solidFill>
                <a:latin typeface="+mn-lt"/>
                <a:cs typeface="+mn-cs"/>
              </a:rPr>
              <a:t>Voir les infos du patient:</a:t>
            </a:r>
          </a:p>
          <a:p>
            <a:pPr fontAlgn="auto">
              <a:spcBef>
                <a:spcPts val="0"/>
              </a:spcBef>
              <a:spcAft>
                <a:spcPts val="0"/>
              </a:spcAft>
              <a:defRPr/>
            </a:pPr>
            <a:r>
              <a:rPr lang="fr-FR" dirty="0">
                <a:latin typeface="+mn-lt"/>
                <a:cs typeface="+mn-cs"/>
              </a:rPr>
              <a:t>Vous accéderez à ses coordonnées téléphoniques.</a:t>
            </a:r>
          </a:p>
          <a:p>
            <a:pPr fontAlgn="auto">
              <a:spcBef>
                <a:spcPts val="0"/>
              </a:spcBef>
              <a:spcAft>
                <a:spcPts val="0"/>
              </a:spcAft>
              <a:defRPr/>
            </a:pPr>
            <a:r>
              <a:rPr lang="fr-FR" dirty="0">
                <a:latin typeface="+mn-lt"/>
                <a:cs typeface="+mn-cs"/>
              </a:rPr>
              <a:t>Si à la suite de l’entretien vous ne pouvez prendre en soins le demandeur vous pouvez  remettre sa demande sur la LAC.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Google Shape;230;p39"/>
          <p:cNvPicPr preferRelativeResize="0">
            <a:picLocks noChangeAspect="1" noChangeArrowheads="1"/>
          </p:cNvPicPr>
          <p:nvPr/>
        </p:nvPicPr>
        <p:blipFill>
          <a:blip r:embed="rId2"/>
          <a:srcRect/>
          <a:stretch>
            <a:fillRect/>
          </a:stretch>
        </p:blipFill>
        <p:spPr bwMode="auto">
          <a:xfrm>
            <a:off x="2705100" y="1335088"/>
            <a:ext cx="3552825" cy="5230812"/>
          </a:xfrm>
          <a:prstGeom prst="rect">
            <a:avLst/>
          </a:prstGeom>
          <a:noFill/>
          <a:ln w="9525">
            <a:noFill/>
            <a:miter lim="800000"/>
            <a:headEnd/>
            <a:tailEnd/>
          </a:ln>
        </p:spPr>
      </p:pic>
      <p:pic>
        <p:nvPicPr>
          <p:cNvPr id="26626" name="Google Shape;231;p39"/>
          <p:cNvPicPr preferRelativeResize="0">
            <a:picLocks noChangeAspect="1" noChangeArrowheads="1"/>
          </p:cNvPicPr>
          <p:nvPr/>
        </p:nvPicPr>
        <p:blipFill>
          <a:blip r:embed="rId3"/>
          <a:srcRect/>
          <a:stretch>
            <a:fillRect/>
          </a:stretch>
        </p:blipFill>
        <p:spPr bwMode="auto">
          <a:xfrm>
            <a:off x="6713538" y="1335088"/>
            <a:ext cx="3554412" cy="5005387"/>
          </a:xfrm>
          <a:prstGeom prst="rect">
            <a:avLst/>
          </a:prstGeom>
          <a:noFill/>
          <a:ln w="9525">
            <a:noFill/>
            <a:miter lim="800000"/>
            <a:headEnd/>
            <a:tailEnd/>
          </a:ln>
        </p:spPr>
      </p:pic>
      <p:sp>
        <p:nvSpPr>
          <p:cNvPr id="26627" name="ZoneTexte 3"/>
          <p:cNvSpPr txBox="1">
            <a:spLocks noChangeArrowheads="1"/>
          </p:cNvSpPr>
          <p:nvPr/>
        </p:nvSpPr>
        <p:spPr bwMode="auto">
          <a:xfrm>
            <a:off x="541338" y="538163"/>
            <a:ext cx="3235325" cy="923925"/>
          </a:xfrm>
          <a:prstGeom prst="rect">
            <a:avLst/>
          </a:prstGeom>
          <a:noFill/>
          <a:ln w="9525">
            <a:noFill/>
            <a:miter lim="800000"/>
            <a:headEnd/>
            <a:tailEnd/>
          </a:ln>
        </p:spPr>
        <p:txBody>
          <a:bodyPr>
            <a:spAutoFit/>
          </a:bodyPr>
          <a:lstStyle/>
          <a:p>
            <a:r>
              <a:rPr lang="fr-FR" sz="5400" b="1" u="sng">
                <a:solidFill>
                  <a:srgbClr val="00B0F0"/>
                </a:solidFill>
                <a:latin typeface="Calibri" pitchFamily="34" charset="0"/>
              </a:rPr>
              <a:t>Merci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re 1"/>
          <p:cNvSpPr>
            <a:spLocks noGrp="1"/>
          </p:cNvSpPr>
          <p:nvPr>
            <p:ph type="title"/>
          </p:nvPr>
        </p:nvSpPr>
        <p:spPr/>
        <p:txBody>
          <a:bodyPr/>
          <a:lstStyle/>
          <a:p>
            <a:r>
              <a:rPr lang="fr-FR" b="1" u="sng" smtClean="0">
                <a:solidFill>
                  <a:srgbClr val="D60093"/>
                </a:solidFill>
              </a:rPr>
              <a:t>Sommaire :</a:t>
            </a:r>
          </a:p>
        </p:txBody>
      </p:sp>
      <p:sp>
        <p:nvSpPr>
          <p:cNvPr id="3" name="Espace réservé du contenu 2">
            <a:extLst>
              <a:ext uri="{FF2B5EF4-FFF2-40B4-BE49-F238E27FC236}"/>
            </a:extLst>
          </p:cNvPr>
          <p:cNvSpPr>
            <a:spLocks noGrp="1"/>
          </p:cNvSpPr>
          <p:nvPr>
            <p:ph idx="1"/>
          </p:nvPr>
        </p:nvSpPr>
        <p:spPr>
          <a:xfrm>
            <a:off x="838200" y="1795463"/>
            <a:ext cx="10515600" cy="4381500"/>
          </a:xfrm>
        </p:spPr>
        <p:txBody>
          <a:bodyPr rtlCol="0">
            <a:normAutofit/>
          </a:bodyPr>
          <a:lstStyle/>
          <a:p>
            <a:pPr fontAlgn="auto">
              <a:spcAft>
                <a:spcPts val="0"/>
              </a:spcAft>
              <a:buFont typeface="Arial" panose="020B0604020202020204" pitchFamily="34" charset="0"/>
              <a:buChar char="•"/>
              <a:defRPr/>
            </a:pPr>
            <a:r>
              <a:rPr lang="fr-FR" dirty="0"/>
              <a:t>Créer son compte sur </a:t>
            </a:r>
            <a:r>
              <a:rPr lang="fr-FR" dirty="0" err="1">
                <a:solidFill>
                  <a:schemeClr val="accent5">
                    <a:lumMod val="75000"/>
                  </a:schemeClr>
                </a:solidFill>
              </a:rPr>
              <a:t>inzee</a:t>
            </a:r>
            <a:r>
              <a:rPr lang="fr-FR" dirty="0" err="1">
                <a:solidFill>
                  <a:schemeClr val="accent4">
                    <a:lumMod val="60000"/>
                    <a:lumOff val="40000"/>
                  </a:schemeClr>
                </a:solidFill>
              </a:rPr>
              <a:t>.</a:t>
            </a:r>
            <a:r>
              <a:rPr lang="fr-FR" dirty="0" err="1">
                <a:solidFill>
                  <a:srgbClr val="002060"/>
                </a:solidFill>
              </a:rPr>
              <a:t>care</a:t>
            </a:r>
            <a:r>
              <a:rPr lang="fr-FR" dirty="0">
                <a:solidFill>
                  <a:srgbClr val="002060"/>
                </a:solidFill>
              </a:rPr>
              <a:t>                                                           </a:t>
            </a:r>
            <a:r>
              <a:rPr lang="fr-FR" dirty="0"/>
              <a:t>p.3</a:t>
            </a:r>
          </a:p>
          <a:p>
            <a:pPr fontAlgn="auto">
              <a:spcAft>
                <a:spcPts val="0"/>
              </a:spcAft>
              <a:buFont typeface="Arial" panose="020B0604020202020204" pitchFamily="34" charset="0"/>
              <a:buChar char="•"/>
              <a:defRPr/>
            </a:pPr>
            <a:r>
              <a:rPr lang="fr-FR" dirty="0"/>
              <a:t>Paramétrer son compte professionnel                                                 p.4</a:t>
            </a:r>
          </a:p>
          <a:p>
            <a:pPr lvl="1" fontAlgn="auto">
              <a:spcAft>
                <a:spcPts val="0"/>
              </a:spcAft>
              <a:buFont typeface="Courier New" panose="02070309020205020404" pitchFamily="49" charset="0"/>
              <a:buChar char="o"/>
              <a:defRPr/>
            </a:pPr>
            <a:r>
              <a:rPr lang="fr-FR" dirty="0"/>
              <a:t>réception des nouvelles demandes de soins LAC                                             p.5</a:t>
            </a:r>
          </a:p>
          <a:p>
            <a:pPr lvl="1" fontAlgn="auto">
              <a:spcAft>
                <a:spcPts val="0"/>
              </a:spcAft>
              <a:buFont typeface="Courier New" panose="02070309020205020404" pitchFamily="49" charset="0"/>
              <a:buChar char="o"/>
              <a:defRPr/>
            </a:pPr>
            <a:r>
              <a:rPr lang="fr-FR" dirty="0"/>
              <a:t>Mention sur le champ de sélection d’un(e) orthophoniste LAC                    p.6</a:t>
            </a:r>
          </a:p>
          <a:p>
            <a:pPr lvl="1" fontAlgn="auto">
              <a:spcAft>
                <a:spcPts val="0"/>
              </a:spcAft>
              <a:buFont typeface="Courier New" panose="02070309020205020404" pitchFamily="49" charset="0"/>
              <a:buChar char="o"/>
              <a:defRPr/>
            </a:pPr>
            <a:r>
              <a:rPr lang="fr-FR" dirty="0"/>
              <a:t>réception des nouvelles demandes régulées par la PPSO                              p.7</a:t>
            </a:r>
          </a:p>
          <a:p>
            <a:pPr lvl="1" fontAlgn="auto">
              <a:spcAft>
                <a:spcPts val="0"/>
              </a:spcAft>
              <a:buFont typeface="Courier New" panose="02070309020205020404" pitchFamily="49" charset="0"/>
              <a:buChar char="o"/>
              <a:defRPr/>
            </a:pPr>
            <a:r>
              <a:rPr lang="fr-FR" dirty="0"/>
              <a:t>Mode repos                                                                                                             p.8</a:t>
            </a:r>
          </a:p>
          <a:p>
            <a:pPr fontAlgn="auto">
              <a:spcAft>
                <a:spcPts val="0"/>
              </a:spcAft>
              <a:buFont typeface="Arial" panose="020B0604020202020204" pitchFamily="34" charset="0"/>
              <a:buChar char="•"/>
              <a:defRPr/>
            </a:pPr>
            <a:r>
              <a:rPr lang="fr-FR" dirty="0"/>
              <a:t>Consulter les demandes reçues                                                            p.9</a:t>
            </a:r>
          </a:p>
          <a:p>
            <a:pPr fontAlgn="auto">
              <a:spcAft>
                <a:spcPts val="0"/>
              </a:spcAft>
              <a:buFont typeface="Arial" panose="020B0604020202020204" pitchFamily="34" charset="0"/>
              <a:buChar char="•"/>
              <a:defRPr/>
            </a:pPr>
            <a:r>
              <a:rPr lang="fr-FR" dirty="0"/>
              <a:t>Consulter la liste d’attente commune                                                  p.11</a:t>
            </a:r>
          </a:p>
          <a:p>
            <a:pPr fontAlgn="auto">
              <a:spcAft>
                <a:spcPts val="0"/>
              </a:spcAft>
              <a:buFont typeface="Arial" panose="020B0604020202020204" pitchFamily="34" charset="0"/>
              <a:buChar char="•"/>
              <a:defRPr/>
            </a:pPr>
            <a:r>
              <a:rPr lang="fr-FR" dirty="0"/>
              <a:t>Consulter une demande                                                                         p.13</a:t>
            </a:r>
          </a:p>
          <a:p>
            <a:pPr fontAlgn="auto">
              <a:spcAft>
                <a:spcPts val="0"/>
              </a:spcAft>
              <a:buFont typeface="Arial" panose="020B0604020202020204" pitchFamily="34" charset="0"/>
              <a:buChar char="•"/>
              <a:defRPr/>
            </a:pPr>
            <a:endParaRPr lang="fr-FR" dirty="0"/>
          </a:p>
          <a:p>
            <a:pPr marL="0" indent="0" fontAlgn="auto">
              <a:spcAft>
                <a:spcPts val="0"/>
              </a:spcAft>
              <a:buFont typeface="Arial" panose="020B0604020202020204" pitchFamily="34" charset="0"/>
              <a:buNone/>
              <a:defRPr/>
            </a:pP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title"/>
          </p:nvPr>
        </p:nvSpPr>
        <p:spPr>
          <a:xfrm>
            <a:off x="914400" y="365125"/>
            <a:ext cx="10515600" cy="1325563"/>
          </a:xfrm>
        </p:spPr>
        <p:txBody>
          <a:bodyPr rtlCol="0">
            <a:normAutofit/>
          </a:bodyPr>
          <a:lstStyle/>
          <a:p>
            <a:pPr fontAlgn="auto">
              <a:spcAft>
                <a:spcPts val="0"/>
              </a:spcAft>
              <a:defRPr/>
            </a:pPr>
            <a:r>
              <a:rPr lang="fr-FR" b="1" u="sng" dirty="0">
                <a:solidFill>
                  <a:srgbClr val="D60093"/>
                </a:solidFill>
              </a:rPr>
              <a:t>Créer son compte sur </a:t>
            </a:r>
            <a:r>
              <a:rPr lang="fr-FR" b="1" u="sng" dirty="0" err="1">
                <a:solidFill>
                  <a:schemeClr val="accent5">
                    <a:lumMod val="75000"/>
                  </a:schemeClr>
                </a:solidFill>
              </a:rPr>
              <a:t>inzee</a:t>
            </a:r>
            <a:r>
              <a:rPr lang="fr-FR" b="1" u="sng" dirty="0" err="1">
                <a:solidFill>
                  <a:schemeClr val="accent4">
                    <a:lumMod val="60000"/>
                    <a:lumOff val="40000"/>
                  </a:schemeClr>
                </a:solidFill>
              </a:rPr>
              <a:t>.</a:t>
            </a:r>
            <a:r>
              <a:rPr lang="fr-FR" b="1" u="sng" dirty="0" err="1">
                <a:solidFill>
                  <a:srgbClr val="002060"/>
                </a:solidFill>
              </a:rPr>
              <a:t>care</a:t>
            </a:r>
            <a:endParaRPr lang="fr-FR" b="1" u="sng" dirty="0">
              <a:solidFill>
                <a:srgbClr val="002060"/>
              </a:solidFill>
            </a:endParaRPr>
          </a:p>
        </p:txBody>
      </p:sp>
      <p:pic>
        <p:nvPicPr>
          <p:cNvPr id="15362" name="Image 2"/>
          <p:cNvPicPr>
            <a:picLocks noChangeAspect="1"/>
          </p:cNvPicPr>
          <p:nvPr/>
        </p:nvPicPr>
        <p:blipFill>
          <a:blip r:embed="rId2"/>
          <a:srcRect/>
          <a:stretch>
            <a:fillRect/>
          </a:stretch>
        </p:blipFill>
        <p:spPr bwMode="auto">
          <a:xfrm>
            <a:off x="2203450" y="1690688"/>
            <a:ext cx="7785100" cy="3368675"/>
          </a:xfrm>
          <a:prstGeom prst="rect">
            <a:avLst/>
          </a:prstGeom>
          <a:noFill/>
          <a:ln w="9525">
            <a:noFill/>
            <a:miter lim="800000"/>
            <a:headEnd/>
            <a:tailEnd/>
          </a:ln>
        </p:spPr>
      </p:pic>
      <p:sp>
        <p:nvSpPr>
          <p:cNvPr id="4" name="Flèche : bas 3">
            <a:extLst>
              <a:ext uri="{FF2B5EF4-FFF2-40B4-BE49-F238E27FC236}"/>
            </a:extLst>
          </p:cNvPr>
          <p:cNvSpPr/>
          <p:nvPr/>
        </p:nvSpPr>
        <p:spPr>
          <a:xfrm>
            <a:off x="8212138" y="1365250"/>
            <a:ext cx="398462" cy="4445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 name="ZoneTexte 4">
            <a:extLst>
              <a:ext uri="{FF2B5EF4-FFF2-40B4-BE49-F238E27FC236}"/>
            </a:extLst>
          </p:cNvPr>
          <p:cNvSpPr txBox="1"/>
          <p:nvPr/>
        </p:nvSpPr>
        <p:spPr>
          <a:xfrm>
            <a:off x="838200" y="5227638"/>
            <a:ext cx="10515600" cy="1265237"/>
          </a:xfrm>
          <a:prstGeom prst="rect">
            <a:avLst/>
          </a:prstGeom>
          <a:noFill/>
        </p:spPr>
        <p:txBody>
          <a:bodyPr>
            <a:spAutoFit/>
          </a:bodyPr>
          <a:lstStyle/>
          <a:p>
            <a:pPr marL="457200" fontAlgn="auto">
              <a:lnSpc>
                <a:spcPct val="107000"/>
              </a:lnSpc>
              <a:spcBef>
                <a:spcPts val="0"/>
              </a:spcBef>
              <a:spcAft>
                <a:spcPts val="0"/>
              </a:spcAft>
              <a:defRPr/>
            </a:pPr>
            <a:r>
              <a:rPr lang="fr-FR" kern="100" dirty="0">
                <a:latin typeface="Calibri" panose="020F0502020204030204" pitchFamily="34" charset="0"/>
                <a:ea typeface="Calibri" panose="020F0502020204030204" pitchFamily="34" charset="0"/>
                <a:cs typeface="Times New Roman" panose="02020603050405020304" pitchFamily="18" charset="0"/>
              </a:rPr>
              <a:t>Pour ce faire il vous faudra déposer une copie de votre CPS ou feuille de soins barrée ainsi qu’une copie de votre pièce nationale d’identité au format PDF.</a:t>
            </a:r>
          </a:p>
          <a:p>
            <a:pPr marL="457200" fontAlgn="auto">
              <a:lnSpc>
                <a:spcPct val="107000"/>
              </a:lnSpc>
              <a:spcBef>
                <a:spcPts val="0"/>
              </a:spcBef>
              <a:spcAft>
                <a:spcPts val="0"/>
              </a:spcAft>
              <a:defRPr/>
            </a:pPr>
            <a:endParaRPr lang="fr-FR" kern="100" dirty="0">
              <a:latin typeface="Calibri" panose="020F0502020204030204" pitchFamily="34" charset="0"/>
              <a:ea typeface="Calibri" panose="020F0502020204030204" pitchFamily="34" charset="0"/>
              <a:cs typeface="Times New Roman" panose="02020603050405020304" pitchFamily="18" charset="0"/>
            </a:endParaRPr>
          </a:p>
          <a:p>
            <a:pPr marL="457200" fontAlgn="auto">
              <a:lnSpc>
                <a:spcPct val="107000"/>
              </a:lnSpc>
              <a:spcBef>
                <a:spcPts val="0"/>
              </a:spcBef>
              <a:spcAft>
                <a:spcPts val="800"/>
              </a:spcAft>
              <a:defRPr/>
            </a:pPr>
            <a:r>
              <a:rPr lang="fr-FR"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NB : seul un profil complet pourra être validé et activé par un administrateur de la région Grand Est.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p:txBody>
          <a:bodyPr/>
          <a:lstStyle/>
          <a:p>
            <a:r>
              <a:rPr lang="fr-FR" b="1" u="sng" smtClean="0">
                <a:solidFill>
                  <a:srgbClr val="D60093"/>
                </a:solidFill>
              </a:rPr>
              <a:t>Paramétrer son compte professionnel</a:t>
            </a:r>
          </a:p>
        </p:txBody>
      </p:sp>
      <p:sp>
        <p:nvSpPr>
          <p:cNvPr id="16386" name="ZoneTexte 2"/>
          <p:cNvSpPr txBox="1">
            <a:spLocks noChangeArrowheads="1"/>
          </p:cNvSpPr>
          <p:nvPr/>
        </p:nvSpPr>
        <p:spPr bwMode="auto">
          <a:xfrm>
            <a:off x="812800" y="2082800"/>
            <a:ext cx="10574338" cy="369888"/>
          </a:xfrm>
          <a:prstGeom prst="rect">
            <a:avLst/>
          </a:prstGeom>
          <a:noFill/>
          <a:ln w="9525">
            <a:noFill/>
            <a:miter lim="800000"/>
            <a:headEnd/>
            <a:tailEnd/>
          </a:ln>
        </p:spPr>
        <p:txBody>
          <a:bodyPr>
            <a:spAutoFit/>
          </a:bodyPr>
          <a:lstStyle/>
          <a:p>
            <a:r>
              <a:rPr lang="fr-FR">
                <a:latin typeface="Calibri" pitchFamily="34" charset="0"/>
              </a:rPr>
              <a:t>Une fois votre compte activé vous pouvez le paramétrer dans cet onglet</a:t>
            </a:r>
          </a:p>
        </p:txBody>
      </p:sp>
      <p:pic>
        <p:nvPicPr>
          <p:cNvPr id="16387" name="Image 3"/>
          <p:cNvPicPr>
            <a:picLocks noChangeAspect="1"/>
          </p:cNvPicPr>
          <p:nvPr/>
        </p:nvPicPr>
        <p:blipFill>
          <a:blip r:embed="rId2"/>
          <a:srcRect/>
          <a:stretch>
            <a:fillRect/>
          </a:stretch>
        </p:blipFill>
        <p:spPr bwMode="auto">
          <a:xfrm>
            <a:off x="4225925" y="2632075"/>
            <a:ext cx="2803525" cy="3294063"/>
          </a:xfrm>
          <a:prstGeom prst="rect">
            <a:avLst/>
          </a:prstGeom>
          <a:noFill/>
          <a:ln w="9525">
            <a:noFill/>
            <a:miter lim="800000"/>
            <a:headEnd/>
            <a:tailEnd/>
          </a:ln>
        </p:spPr>
      </p:pic>
      <p:sp>
        <p:nvSpPr>
          <p:cNvPr id="5" name="Flèche : droite 4">
            <a:extLst>
              <a:ext uri="{FF2B5EF4-FFF2-40B4-BE49-F238E27FC236}"/>
            </a:extLst>
          </p:cNvPr>
          <p:cNvSpPr/>
          <p:nvPr/>
        </p:nvSpPr>
        <p:spPr>
          <a:xfrm>
            <a:off x="3522663" y="5072063"/>
            <a:ext cx="566737" cy="3683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title"/>
          </p:nvPr>
        </p:nvSpPr>
        <p:spPr/>
        <p:txBody>
          <a:bodyPr rtlCol="0">
            <a:normAutofit fontScale="90000"/>
          </a:bodyPr>
          <a:lstStyle/>
          <a:p>
            <a:pPr algn="ctr" fontAlgn="auto">
              <a:spcAft>
                <a:spcPts val="0"/>
              </a:spcAft>
              <a:defRPr/>
            </a:pPr>
            <a:r>
              <a:rPr lang="fr-FR" b="1" u="sng" dirty="0">
                <a:solidFill>
                  <a:srgbClr val="92D050"/>
                </a:solidFill>
              </a:rPr>
              <a:t>Paramètres : </a:t>
            </a:r>
            <a:r>
              <a:rPr lang="fr-FR" b="1" dirty="0">
                <a:solidFill>
                  <a:srgbClr val="92D050"/>
                </a:solidFill>
              </a:rPr>
              <a:t/>
            </a:r>
            <a:br>
              <a:rPr lang="fr-FR" b="1" dirty="0">
                <a:solidFill>
                  <a:srgbClr val="92D050"/>
                </a:solidFill>
              </a:rPr>
            </a:br>
            <a:r>
              <a:rPr lang="fr-FR" b="1" dirty="0">
                <a:solidFill>
                  <a:srgbClr val="92D050"/>
                </a:solidFill>
              </a:rPr>
              <a:t>Réception des nouvelles demandes de soins LAC</a:t>
            </a:r>
          </a:p>
        </p:txBody>
      </p:sp>
      <p:pic>
        <p:nvPicPr>
          <p:cNvPr id="17410" name="Image 2"/>
          <p:cNvPicPr>
            <a:picLocks noChangeAspect="1"/>
          </p:cNvPicPr>
          <p:nvPr/>
        </p:nvPicPr>
        <p:blipFill>
          <a:blip r:embed="rId2"/>
          <a:srcRect/>
          <a:stretch>
            <a:fillRect/>
          </a:stretch>
        </p:blipFill>
        <p:spPr bwMode="auto">
          <a:xfrm>
            <a:off x="2405063" y="2105025"/>
            <a:ext cx="6950075" cy="2647950"/>
          </a:xfrm>
          <a:prstGeom prst="rect">
            <a:avLst/>
          </a:prstGeom>
          <a:noFill/>
          <a:ln w="9525">
            <a:noFill/>
            <a:miter lim="800000"/>
            <a:headEnd/>
            <a:tailEnd/>
          </a:ln>
        </p:spPr>
      </p:pic>
      <p:sp>
        <p:nvSpPr>
          <p:cNvPr id="4" name="ZoneTexte 3">
            <a:extLst>
              <a:ext uri="{FF2B5EF4-FFF2-40B4-BE49-F238E27FC236}"/>
            </a:extLst>
          </p:cNvPr>
          <p:cNvSpPr txBox="1"/>
          <p:nvPr/>
        </p:nvSpPr>
        <p:spPr>
          <a:xfrm>
            <a:off x="1066800" y="4859338"/>
            <a:ext cx="9575800" cy="1265237"/>
          </a:xfrm>
          <a:prstGeom prst="rect">
            <a:avLst/>
          </a:prstGeom>
          <a:noFill/>
        </p:spPr>
        <p:txBody>
          <a:bodyPr>
            <a:spAutoFit/>
          </a:bodyPr>
          <a:lstStyle/>
          <a:p>
            <a:pPr>
              <a:lnSpc>
                <a:spcPct val="107000"/>
              </a:lnSpc>
              <a:spcAft>
                <a:spcPts val="800"/>
              </a:spcAft>
            </a:pPr>
            <a:r>
              <a:rPr lang="fr-FR">
                <a:latin typeface="Calibri" pitchFamily="34" charset="0"/>
                <a:ea typeface="Calibri" pitchFamily="34" charset="0"/>
                <a:cs typeface="Times New Roman" pitchFamily="18" charset="0"/>
              </a:rPr>
              <a:t>En activant ce paramètre vous recevrez des notifications par mail des demandes de soins dans un rayon de 40 km autour de votre cabinet (cette distance a été établie afin de répondre aux différents besoin de la région). Si vous n’acceptez, ni ne refusez la demande cette dernière restera bloquée chez vous pendant 24h avant de passer chez un autre orthophoniste.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title"/>
          </p:nvPr>
        </p:nvSpPr>
        <p:spPr>
          <a:xfrm>
            <a:off x="838200" y="365125"/>
            <a:ext cx="10515600" cy="1554163"/>
          </a:xfrm>
        </p:spPr>
        <p:txBody>
          <a:bodyPr rtlCol="0">
            <a:normAutofit fontScale="90000"/>
          </a:bodyPr>
          <a:lstStyle/>
          <a:p>
            <a:pPr algn="ctr" fontAlgn="auto">
              <a:spcAft>
                <a:spcPts val="0"/>
              </a:spcAft>
              <a:defRPr/>
            </a:pPr>
            <a:r>
              <a:rPr lang="fr-FR" b="1" u="sng" dirty="0">
                <a:solidFill>
                  <a:srgbClr val="92D050"/>
                </a:solidFill>
              </a:rPr>
              <a:t>Paramètres : </a:t>
            </a:r>
            <a:r>
              <a:rPr lang="fr-FR" b="1" dirty="0">
                <a:solidFill>
                  <a:srgbClr val="92D050"/>
                </a:solidFill>
              </a:rPr>
              <a:t/>
            </a:r>
            <a:br>
              <a:rPr lang="fr-FR" b="1" dirty="0">
                <a:solidFill>
                  <a:srgbClr val="92D050"/>
                </a:solidFill>
              </a:rPr>
            </a:br>
            <a:r>
              <a:rPr lang="fr-FR" b="1" dirty="0">
                <a:solidFill>
                  <a:srgbClr val="92D050"/>
                </a:solidFill>
              </a:rPr>
              <a:t>Mention sur le champ de sélection d’un(e) orthophoniste LAC</a:t>
            </a:r>
          </a:p>
        </p:txBody>
      </p:sp>
      <p:pic>
        <p:nvPicPr>
          <p:cNvPr id="18434" name="Image 2"/>
          <p:cNvPicPr>
            <a:picLocks noChangeAspect="1"/>
          </p:cNvPicPr>
          <p:nvPr/>
        </p:nvPicPr>
        <p:blipFill>
          <a:blip r:embed="rId2"/>
          <a:srcRect/>
          <a:stretch>
            <a:fillRect/>
          </a:stretch>
        </p:blipFill>
        <p:spPr bwMode="auto">
          <a:xfrm>
            <a:off x="1163638" y="2125663"/>
            <a:ext cx="9499600" cy="2065337"/>
          </a:xfrm>
          <a:prstGeom prst="rect">
            <a:avLst/>
          </a:prstGeom>
          <a:noFill/>
          <a:ln w="9525">
            <a:noFill/>
            <a:miter lim="800000"/>
            <a:headEnd/>
            <a:tailEnd/>
          </a:ln>
        </p:spPr>
      </p:pic>
      <p:sp>
        <p:nvSpPr>
          <p:cNvPr id="4" name="ZoneTexte 3">
            <a:extLst>
              <a:ext uri="{FF2B5EF4-FFF2-40B4-BE49-F238E27FC236}"/>
            </a:extLst>
          </p:cNvPr>
          <p:cNvSpPr txBox="1"/>
          <p:nvPr/>
        </p:nvSpPr>
        <p:spPr>
          <a:xfrm>
            <a:off x="906463" y="4397375"/>
            <a:ext cx="9896475" cy="1366838"/>
          </a:xfrm>
          <a:prstGeom prst="rect">
            <a:avLst/>
          </a:prstGeom>
          <a:noFill/>
        </p:spPr>
        <p:txBody>
          <a:bodyPr>
            <a:spAutoFit/>
          </a:bodyPr>
          <a:lstStyle/>
          <a:p>
            <a:pPr>
              <a:lnSpc>
                <a:spcPct val="107000"/>
              </a:lnSpc>
              <a:spcAft>
                <a:spcPts val="800"/>
              </a:spcAft>
            </a:pPr>
            <a:r>
              <a:rPr lang="fr-FR">
                <a:latin typeface="Calibri" pitchFamily="34" charset="0"/>
                <a:ea typeface="Calibri" pitchFamily="34" charset="0"/>
                <a:cs typeface="Times New Roman" pitchFamily="18" charset="0"/>
              </a:rPr>
              <a:t>En activant cette fonction, vous acceptez que le demandeur vous mentionne spécifiquement pour sa prise en soins. </a:t>
            </a:r>
          </a:p>
          <a:p>
            <a:pPr>
              <a:lnSpc>
                <a:spcPct val="107000"/>
              </a:lnSpc>
              <a:spcAft>
                <a:spcPts val="800"/>
              </a:spcAft>
            </a:pPr>
            <a:r>
              <a:rPr lang="fr-FR" i="1">
                <a:solidFill>
                  <a:srgbClr val="FF0000"/>
                </a:solidFill>
                <a:latin typeface="Calibri" pitchFamily="34" charset="0"/>
                <a:ea typeface="Calibri" pitchFamily="34" charset="0"/>
                <a:cs typeface="Times New Roman" pitchFamily="18" charset="0"/>
              </a:rPr>
              <a:t>NB : dans ce cas la demande de soins restera bloquée (au-delà de 24h) sur votre compte en attente d’une réponse de votre part avant d’être versée sur la liste d’attente commune.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title"/>
          </p:nvPr>
        </p:nvSpPr>
        <p:spPr>
          <a:xfrm>
            <a:off x="838200" y="365125"/>
            <a:ext cx="10515600" cy="1598613"/>
          </a:xfrm>
        </p:spPr>
        <p:txBody>
          <a:bodyPr rtlCol="0">
            <a:normAutofit fontScale="90000"/>
          </a:bodyPr>
          <a:lstStyle/>
          <a:p>
            <a:pPr algn="ctr" fontAlgn="auto">
              <a:spcAft>
                <a:spcPts val="0"/>
              </a:spcAft>
              <a:defRPr/>
            </a:pPr>
            <a:r>
              <a:rPr lang="fr-FR" b="1" u="sng" dirty="0">
                <a:solidFill>
                  <a:srgbClr val="92D050"/>
                </a:solidFill>
              </a:rPr>
              <a:t>Paramètres : </a:t>
            </a:r>
            <a:r>
              <a:rPr lang="fr-FR" b="1" dirty="0">
                <a:solidFill>
                  <a:srgbClr val="92D050"/>
                </a:solidFill>
              </a:rPr>
              <a:t/>
            </a:r>
            <a:br>
              <a:rPr lang="fr-FR" b="1" dirty="0">
                <a:solidFill>
                  <a:srgbClr val="92D050"/>
                </a:solidFill>
              </a:rPr>
            </a:br>
            <a:r>
              <a:rPr lang="fr-FR" b="1" dirty="0">
                <a:solidFill>
                  <a:srgbClr val="92D050"/>
                </a:solidFill>
              </a:rPr>
              <a:t>Réception des nouvelles demandes régulées par la PPSO</a:t>
            </a:r>
          </a:p>
        </p:txBody>
      </p:sp>
      <p:pic>
        <p:nvPicPr>
          <p:cNvPr id="19458" name="Image 2"/>
          <p:cNvPicPr>
            <a:picLocks noChangeAspect="1"/>
          </p:cNvPicPr>
          <p:nvPr/>
        </p:nvPicPr>
        <p:blipFill>
          <a:blip r:embed="rId2"/>
          <a:srcRect/>
          <a:stretch>
            <a:fillRect/>
          </a:stretch>
        </p:blipFill>
        <p:spPr bwMode="auto">
          <a:xfrm>
            <a:off x="1222375" y="2073275"/>
            <a:ext cx="9147175" cy="2176463"/>
          </a:xfrm>
          <a:prstGeom prst="rect">
            <a:avLst/>
          </a:prstGeom>
          <a:noFill/>
          <a:ln w="9525">
            <a:noFill/>
            <a:miter lim="800000"/>
            <a:headEnd/>
            <a:tailEnd/>
          </a:ln>
        </p:spPr>
      </p:pic>
      <p:sp>
        <p:nvSpPr>
          <p:cNvPr id="4" name="ZoneTexte 3">
            <a:extLst>
              <a:ext uri="{FF2B5EF4-FFF2-40B4-BE49-F238E27FC236}"/>
            </a:extLst>
          </p:cNvPr>
          <p:cNvSpPr txBox="1"/>
          <p:nvPr/>
        </p:nvSpPr>
        <p:spPr>
          <a:xfrm>
            <a:off x="1041400" y="4589463"/>
            <a:ext cx="9601200" cy="1366837"/>
          </a:xfrm>
          <a:prstGeom prst="rect">
            <a:avLst/>
          </a:prstGeom>
          <a:noFill/>
        </p:spPr>
        <p:txBody>
          <a:bodyPr>
            <a:spAutoFit/>
          </a:bodyPr>
          <a:lstStyle/>
          <a:p>
            <a:pPr fontAlgn="auto">
              <a:lnSpc>
                <a:spcPct val="107000"/>
              </a:lnSpc>
              <a:spcBef>
                <a:spcPts val="0"/>
              </a:spcBef>
              <a:spcAft>
                <a:spcPts val="800"/>
              </a:spcAft>
              <a:defRPr/>
            </a:pPr>
            <a:r>
              <a:rPr lang="fr-FR" kern="100" dirty="0">
                <a:latin typeface="Calibri" panose="020F0502020204030204" pitchFamily="34" charset="0"/>
                <a:ea typeface="Calibri" panose="020F0502020204030204" pitchFamily="34" charset="0"/>
                <a:cs typeface="Times New Roman" panose="02020603050405020304" pitchFamily="18" charset="0"/>
              </a:rPr>
              <a:t>Vous pouvez également décider ou non de recevoir les demandes qui émanent de la Plateforme prévention de soins en orthophoniques.</a:t>
            </a:r>
          </a:p>
          <a:p>
            <a:pPr fontAlgn="auto">
              <a:lnSpc>
                <a:spcPct val="107000"/>
              </a:lnSpc>
              <a:spcBef>
                <a:spcPts val="0"/>
              </a:spcBef>
              <a:spcAft>
                <a:spcPts val="800"/>
              </a:spcAft>
              <a:defRPr/>
            </a:pPr>
            <a:r>
              <a:rPr lang="fr-FR"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NB : Depuis peu, les demandeurs de soins même munis d’une ordonnance peuvent avoir recours au service de régulation de la PPSO.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p:txBody>
          <a:bodyPr/>
          <a:lstStyle/>
          <a:p>
            <a:pPr algn="ctr"/>
            <a:r>
              <a:rPr lang="fr-FR" b="1" u="sng" smtClean="0">
                <a:solidFill>
                  <a:srgbClr val="92D050"/>
                </a:solidFill>
              </a:rPr>
              <a:t>Paramètres : </a:t>
            </a:r>
            <a:br>
              <a:rPr lang="fr-FR" b="1" u="sng" smtClean="0">
                <a:solidFill>
                  <a:srgbClr val="92D050"/>
                </a:solidFill>
              </a:rPr>
            </a:br>
            <a:r>
              <a:rPr lang="fr-FR" b="1" smtClean="0">
                <a:solidFill>
                  <a:srgbClr val="92D050"/>
                </a:solidFill>
              </a:rPr>
              <a:t>Mode repos</a:t>
            </a:r>
          </a:p>
        </p:txBody>
      </p:sp>
      <p:pic>
        <p:nvPicPr>
          <p:cNvPr id="20482" name="Image 3"/>
          <p:cNvPicPr>
            <a:picLocks noChangeAspect="1"/>
          </p:cNvPicPr>
          <p:nvPr/>
        </p:nvPicPr>
        <p:blipFill>
          <a:blip r:embed="rId2"/>
          <a:srcRect/>
          <a:stretch>
            <a:fillRect/>
          </a:stretch>
        </p:blipFill>
        <p:spPr bwMode="auto">
          <a:xfrm>
            <a:off x="1333500" y="2114550"/>
            <a:ext cx="9525000" cy="1314450"/>
          </a:xfrm>
          <a:prstGeom prst="rect">
            <a:avLst/>
          </a:prstGeom>
          <a:noFill/>
          <a:ln w="9525">
            <a:noFill/>
            <a:miter lim="800000"/>
            <a:headEnd/>
            <a:tailEnd/>
          </a:ln>
        </p:spPr>
      </p:pic>
      <p:pic>
        <p:nvPicPr>
          <p:cNvPr id="20483" name="Image 6"/>
          <p:cNvPicPr>
            <a:picLocks noChangeAspect="1"/>
          </p:cNvPicPr>
          <p:nvPr/>
        </p:nvPicPr>
        <p:blipFill>
          <a:blip r:embed="rId3"/>
          <a:srcRect/>
          <a:stretch>
            <a:fillRect/>
          </a:stretch>
        </p:blipFill>
        <p:spPr bwMode="auto">
          <a:xfrm>
            <a:off x="1333500" y="3852863"/>
            <a:ext cx="9744075" cy="1343025"/>
          </a:xfrm>
          <a:prstGeom prst="rect">
            <a:avLst/>
          </a:prstGeom>
          <a:noFill/>
          <a:ln w="9525">
            <a:noFill/>
            <a:miter lim="800000"/>
            <a:headEnd/>
            <a:tailEnd/>
          </a:ln>
        </p:spPr>
      </p:pic>
      <p:sp>
        <p:nvSpPr>
          <p:cNvPr id="9" name="Flèche : bas 8">
            <a:extLst>
              <a:ext uri="{FF2B5EF4-FFF2-40B4-BE49-F238E27FC236}"/>
            </a:extLst>
          </p:cNvPr>
          <p:cNvSpPr/>
          <p:nvPr/>
        </p:nvSpPr>
        <p:spPr>
          <a:xfrm>
            <a:off x="9694863" y="1490663"/>
            <a:ext cx="490537" cy="62388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0485" name="ZoneTexte 9"/>
          <p:cNvSpPr txBox="1">
            <a:spLocks noChangeArrowheads="1"/>
          </p:cNvSpPr>
          <p:nvPr/>
        </p:nvSpPr>
        <p:spPr bwMode="auto">
          <a:xfrm>
            <a:off x="9194800" y="1074738"/>
            <a:ext cx="1790700" cy="369887"/>
          </a:xfrm>
          <a:prstGeom prst="rect">
            <a:avLst/>
          </a:prstGeom>
          <a:noFill/>
          <a:ln w="9525">
            <a:noFill/>
            <a:miter lim="800000"/>
            <a:headEnd/>
            <a:tailEnd/>
          </a:ln>
        </p:spPr>
        <p:txBody>
          <a:bodyPr>
            <a:spAutoFit/>
          </a:bodyPr>
          <a:lstStyle/>
          <a:p>
            <a:r>
              <a:rPr lang="fr-FR">
                <a:latin typeface="Calibri" pitchFamily="34" charset="0"/>
              </a:rPr>
              <a:t>En cliquant ici</a:t>
            </a:r>
          </a:p>
        </p:txBody>
      </p:sp>
      <p:pic>
        <p:nvPicPr>
          <p:cNvPr id="20486" name="Image 10"/>
          <p:cNvPicPr>
            <a:picLocks noChangeAspect="1"/>
          </p:cNvPicPr>
          <p:nvPr/>
        </p:nvPicPr>
        <p:blipFill>
          <a:blip r:embed="rId4"/>
          <a:srcRect/>
          <a:stretch>
            <a:fillRect/>
          </a:stretch>
        </p:blipFill>
        <p:spPr bwMode="auto">
          <a:xfrm>
            <a:off x="9694863" y="3317875"/>
            <a:ext cx="530225" cy="646113"/>
          </a:xfrm>
          <a:prstGeom prst="rect">
            <a:avLst/>
          </a:prstGeom>
          <a:noFill/>
          <a:ln w="9525">
            <a:noFill/>
            <a:miter lim="800000"/>
            <a:headEnd/>
            <a:tailEnd/>
          </a:ln>
        </p:spPr>
      </p:pic>
      <p:sp>
        <p:nvSpPr>
          <p:cNvPr id="20487" name="ZoneTexte 11"/>
          <p:cNvSpPr txBox="1">
            <a:spLocks noChangeArrowheads="1"/>
          </p:cNvSpPr>
          <p:nvPr/>
        </p:nvSpPr>
        <p:spPr bwMode="auto">
          <a:xfrm>
            <a:off x="9101138" y="2921000"/>
            <a:ext cx="1976437" cy="369888"/>
          </a:xfrm>
          <a:prstGeom prst="rect">
            <a:avLst/>
          </a:prstGeom>
          <a:noFill/>
          <a:ln w="9525">
            <a:noFill/>
            <a:miter lim="800000"/>
            <a:headEnd/>
            <a:tailEnd/>
          </a:ln>
        </p:spPr>
        <p:txBody>
          <a:bodyPr>
            <a:spAutoFit/>
          </a:bodyPr>
          <a:lstStyle/>
          <a:p>
            <a:r>
              <a:rPr lang="fr-FR">
                <a:latin typeface="Calibri" pitchFamily="34" charset="0"/>
              </a:rPr>
              <a:t>vous basculez en</a:t>
            </a:r>
          </a:p>
        </p:txBody>
      </p:sp>
      <p:sp>
        <p:nvSpPr>
          <p:cNvPr id="20488" name="ZoneTexte 12"/>
          <p:cNvSpPr txBox="1">
            <a:spLocks noChangeArrowheads="1"/>
          </p:cNvSpPr>
          <p:nvPr/>
        </p:nvSpPr>
        <p:spPr bwMode="auto">
          <a:xfrm>
            <a:off x="1211263" y="5122863"/>
            <a:ext cx="9998075" cy="1190625"/>
          </a:xfrm>
          <a:prstGeom prst="rect">
            <a:avLst/>
          </a:prstGeom>
          <a:noFill/>
          <a:ln w="9525">
            <a:noFill/>
            <a:miter lim="800000"/>
            <a:headEnd/>
            <a:tailEnd/>
          </a:ln>
        </p:spPr>
        <p:txBody>
          <a:bodyPr>
            <a:spAutoFit/>
          </a:bodyPr>
          <a:lstStyle/>
          <a:p>
            <a:r>
              <a:rPr lang="fr-FR">
                <a:latin typeface="Calibri" pitchFamily="34" charset="0"/>
              </a:rPr>
              <a:t>En mode repos, les notifications de demandes de soins seront suspendues.</a:t>
            </a:r>
          </a:p>
          <a:p>
            <a:endParaRPr lang="fr-FR">
              <a:latin typeface="Calibri" pitchFamily="34" charset="0"/>
            </a:endParaRPr>
          </a:p>
          <a:p>
            <a:r>
              <a:rPr lang="fr-FR" i="1">
                <a:solidFill>
                  <a:srgbClr val="FF0000"/>
                </a:solidFill>
                <a:latin typeface="Calibri" pitchFamily="34" charset="0"/>
              </a:rPr>
              <a:t>NB : si vous oubliez de réactiver votre compte à la suite de vacances par exemple, le compte sera automatiquement réactivé au bout de 30 jours.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p:cNvSpPr>
            <a:spLocks noGrp="1"/>
          </p:cNvSpPr>
          <p:nvPr>
            <p:ph type="title"/>
          </p:nvPr>
        </p:nvSpPr>
        <p:spPr/>
        <p:txBody>
          <a:bodyPr/>
          <a:lstStyle/>
          <a:p>
            <a:r>
              <a:rPr lang="fr-FR" b="1" u="sng" smtClean="0">
                <a:solidFill>
                  <a:srgbClr val="D60093"/>
                </a:solidFill>
              </a:rPr>
              <a:t>Consulter les demandes reçues</a:t>
            </a:r>
          </a:p>
        </p:txBody>
      </p:sp>
      <p:pic>
        <p:nvPicPr>
          <p:cNvPr id="21506" name="Image 2"/>
          <p:cNvPicPr>
            <a:picLocks noChangeAspect="1"/>
          </p:cNvPicPr>
          <p:nvPr/>
        </p:nvPicPr>
        <p:blipFill>
          <a:blip r:embed="rId2"/>
          <a:srcRect/>
          <a:stretch>
            <a:fillRect/>
          </a:stretch>
        </p:blipFill>
        <p:spPr bwMode="auto">
          <a:xfrm>
            <a:off x="1335088" y="2354263"/>
            <a:ext cx="9521825" cy="1317625"/>
          </a:xfrm>
          <a:prstGeom prst="rect">
            <a:avLst/>
          </a:prstGeom>
          <a:noFill/>
          <a:ln w="9525">
            <a:noFill/>
            <a:miter lim="800000"/>
            <a:headEnd/>
            <a:tailEnd/>
          </a:ln>
        </p:spPr>
      </p:pic>
      <p:sp>
        <p:nvSpPr>
          <p:cNvPr id="4" name="Flèche : bas 3">
            <a:extLst>
              <a:ext uri="{FF2B5EF4-FFF2-40B4-BE49-F238E27FC236}"/>
            </a:extLst>
          </p:cNvPr>
          <p:cNvSpPr/>
          <p:nvPr/>
        </p:nvSpPr>
        <p:spPr>
          <a:xfrm>
            <a:off x="3370263" y="1736725"/>
            <a:ext cx="465137" cy="61753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21508" name="Image 4"/>
          <p:cNvPicPr>
            <a:picLocks noChangeAspect="1"/>
          </p:cNvPicPr>
          <p:nvPr/>
        </p:nvPicPr>
        <p:blipFill>
          <a:blip r:embed="rId3"/>
          <a:srcRect/>
          <a:stretch>
            <a:fillRect/>
          </a:stretch>
        </p:blipFill>
        <p:spPr bwMode="auto">
          <a:xfrm>
            <a:off x="2743200" y="3671888"/>
            <a:ext cx="6353175" cy="28638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TM03457503[[fn=Concis]]</Template>
  <TotalTime>190</TotalTime>
  <Words>549</Words>
  <Application>Microsoft Office PowerPoint</Application>
  <PresentationFormat>Personnalisé</PresentationFormat>
  <Paragraphs>52</Paragraphs>
  <Slides>14</Slides>
  <Notes>0</Notes>
  <HiddenSlides>0</HiddenSlides>
  <MMClips>0</MMClips>
  <ScaleCrop>false</ScaleCrop>
  <HeadingPairs>
    <vt:vector size="6" baseType="variant">
      <vt:variant>
        <vt:lpstr>Polices utilisées</vt:lpstr>
      </vt:variant>
      <vt:variant>
        <vt:i4>5</vt:i4>
      </vt:variant>
      <vt:variant>
        <vt:lpstr>Modèle de conception</vt:lpstr>
      </vt:variant>
      <vt:variant>
        <vt:i4>1</vt:i4>
      </vt:variant>
      <vt:variant>
        <vt:lpstr>Titres des diapositives</vt:lpstr>
      </vt:variant>
      <vt:variant>
        <vt:i4>14</vt:i4>
      </vt:variant>
    </vt:vector>
  </HeadingPairs>
  <TitlesOfParts>
    <vt:vector size="20" baseType="lpstr">
      <vt:lpstr>Calibri</vt:lpstr>
      <vt:lpstr>Arial</vt:lpstr>
      <vt:lpstr>Calibri Light</vt:lpstr>
      <vt:lpstr>Courier New</vt:lpstr>
      <vt:lpstr>Times New Roman</vt:lpstr>
      <vt:lpstr>Thème Office</vt:lpstr>
      <vt:lpstr>Liste d’attente commune</vt:lpstr>
      <vt:lpstr>Sommaire :</vt:lpstr>
      <vt:lpstr>Créer son compte sur inzee.care</vt:lpstr>
      <vt:lpstr>Paramétrer son compte professionnel</vt:lpstr>
      <vt:lpstr>Paramètres :  Réception des nouvelles demandes de soins LAC</vt:lpstr>
      <vt:lpstr>Paramètres :  Mention sur le champ de sélection d’un(e) orthophoniste LAC</vt:lpstr>
      <vt:lpstr>Paramètres :  Réception des nouvelles demandes régulées par la PPSO</vt:lpstr>
      <vt:lpstr>Paramètres :  Mode repos</vt:lpstr>
      <vt:lpstr>Consulter les demandes reçues</vt:lpstr>
      <vt:lpstr>Diapositive 10</vt:lpstr>
      <vt:lpstr>Consulter la liste d’attente commune</vt:lpstr>
      <vt:lpstr>Diapositive 12</vt:lpstr>
      <vt:lpstr>Consulter une demande</vt:lpstr>
      <vt:lpstr>Diapositive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Liste d’attente commune</dc:title>
  <dc:creator>sara.bragard@outlook.fr</dc:creator>
  <cp:lastModifiedBy>Sara Bragard</cp:lastModifiedBy>
  <cp:revision>6</cp:revision>
  <dcterms:created xsi:type="dcterms:W3CDTF">2024-06-18T20:51:54Z</dcterms:created>
  <dcterms:modified xsi:type="dcterms:W3CDTF">2024-07-17T10:42:47Z</dcterms:modified>
</cp:coreProperties>
</file>